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Lst>
  <p:notesMasterIdLst>
    <p:notesMasterId r:id="rId27"/>
  </p:notesMasterIdLst>
  <p:handoutMasterIdLst>
    <p:handoutMasterId r:id="rId28"/>
  </p:handoutMasterIdLst>
  <p:sldIdLst>
    <p:sldId id="343" r:id="rId2"/>
    <p:sldId id="312" r:id="rId3"/>
    <p:sldId id="314" r:id="rId4"/>
    <p:sldId id="329" r:id="rId5"/>
    <p:sldId id="333" r:id="rId6"/>
    <p:sldId id="332" r:id="rId7"/>
    <p:sldId id="330" r:id="rId8"/>
    <p:sldId id="331" r:id="rId9"/>
    <p:sldId id="324" r:id="rId10"/>
    <p:sldId id="334" r:id="rId11"/>
    <p:sldId id="335" r:id="rId12"/>
    <p:sldId id="336" r:id="rId13"/>
    <p:sldId id="337" r:id="rId14"/>
    <p:sldId id="341" r:id="rId15"/>
    <p:sldId id="345" r:id="rId16"/>
    <p:sldId id="328" r:id="rId17"/>
    <p:sldId id="311" r:id="rId18"/>
    <p:sldId id="313" r:id="rId19"/>
    <p:sldId id="317" r:id="rId20"/>
    <p:sldId id="325" r:id="rId21"/>
    <p:sldId id="326" r:id="rId22"/>
    <p:sldId id="327" r:id="rId23"/>
    <p:sldId id="354" r:id="rId24"/>
    <p:sldId id="319" r:id="rId25"/>
    <p:sldId id="320" r:id="rId26"/>
  </p:sldIdLst>
  <p:sldSz cx="12192000" cy="6858000"/>
  <p:notesSz cx="6797675" cy="987266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0CE506-B19D-49BD-8F53-05F326A4073D}">
          <p14:sldIdLst>
            <p14:sldId id="343"/>
            <p14:sldId id="312"/>
            <p14:sldId id="314"/>
          </p14:sldIdLst>
        </p14:section>
        <p14:section name="Shiran Lahav" id="{15C6311F-3EA9-4653-9F19-10230CC7F593}">
          <p14:sldIdLst>
            <p14:sldId id="329"/>
          </p14:sldIdLst>
        </p14:section>
        <p14:section name="Nissim Shaul" id="{D365CC8D-AA7A-4731-A6D8-94CECF779D0C}">
          <p14:sldIdLst>
            <p14:sldId id="333"/>
          </p14:sldIdLst>
        </p14:section>
        <p14:section name="Ayelet Ripstein" id="{6DD6CBDB-DFA8-4984-A9B9-D591430CC72E}">
          <p14:sldIdLst>
            <p14:sldId id="332"/>
          </p14:sldIdLst>
        </p14:section>
        <p14:section name="Kuti Mor" id="{50E9DE76-C3BA-4723-9EE5-8D8C87C01ED1}">
          <p14:sldIdLst>
            <p14:sldId id="330"/>
          </p14:sldIdLst>
        </p14:section>
        <p14:section name="Avner Raz" id="{2125010A-6177-48F7-8D1E-7A84C1FF5FA6}">
          <p14:sldIdLst>
            <p14:sldId id="331"/>
          </p14:sldIdLst>
        </p14:section>
        <p14:section name="Key Executives" id="{EA5BCFA2-FCD3-43B0-AECE-5AEF4C68666F}">
          <p14:sldIdLst>
            <p14:sldId id="324"/>
          </p14:sldIdLst>
        </p14:section>
        <p14:section name="Amiad Segal" id="{E78008D8-D6DD-4D37-B6B1-7734E3A9CFC3}">
          <p14:sldIdLst>
            <p14:sldId id="334"/>
          </p14:sldIdLst>
        </p14:section>
        <p14:section name="Gil Har Zion" id="{B7016F27-1B9A-413F-AA12-E97950664705}">
          <p14:sldIdLst>
            <p14:sldId id="335"/>
          </p14:sldIdLst>
        </p14:section>
        <p14:section name="Moshe Daviko" id="{595B526E-F1F4-431C-A73C-01160F2EE48E}">
          <p14:sldIdLst>
            <p14:sldId id="336"/>
          </p14:sldIdLst>
        </p14:section>
        <p14:section name="Many Gerskovich" id="{2558C0F3-8D52-4867-917A-BED1D5A31D1E}">
          <p14:sldIdLst>
            <p14:sldId id="337"/>
          </p14:sldIdLst>
        </p14:section>
        <p14:section name="Characteristics" id="{7506FF55-3C29-412E-BE6E-F995BB95B025}">
          <p14:sldIdLst>
            <p14:sldId id="341"/>
            <p14:sldId id="345"/>
            <p14:sldId id="328"/>
            <p14:sldId id="311"/>
            <p14:sldId id="313"/>
            <p14:sldId id="317"/>
            <p14:sldId id="325"/>
            <p14:sldId id="326"/>
            <p14:sldId id="327"/>
            <p14:sldId id="354"/>
            <p14:sldId id="319"/>
            <p14:sldId id="320"/>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436"/>
    <a:srgbClr val="444B2B"/>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9" autoAdjust="0"/>
  </p:normalViewPr>
  <p:slideViewPr>
    <p:cSldViewPr showGuides="1">
      <p:cViewPr varScale="1">
        <p:scale>
          <a:sx n="111" d="100"/>
          <a:sy n="111" d="100"/>
        </p:scale>
        <p:origin x="594"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534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5" y="0"/>
            <a:ext cx="2945659" cy="495348"/>
          </a:xfrm>
          <a:prstGeom prst="rect">
            <a:avLst/>
          </a:prstGeom>
        </p:spPr>
        <p:txBody>
          <a:bodyPr vert="horz" lIns="91440" tIns="45720" rIns="91440" bIns="45720" rtlCol="0"/>
          <a:lstStyle>
            <a:lvl1pPr algn="r">
              <a:defRPr sz="1200"/>
            </a:lvl1pPr>
          </a:lstStyle>
          <a:p>
            <a:fld id="{59088EAF-6ECA-4616-85EF-35AA19C641F3}" type="datetimeFigureOut">
              <a:rPr lang="en-US"/>
              <a:t>12/11/2023</a:t>
            </a:fld>
            <a:endParaRPr/>
          </a:p>
        </p:txBody>
      </p:sp>
      <p:sp>
        <p:nvSpPr>
          <p:cNvPr id="4" name="Footer Placeholder 3"/>
          <p:cNvSpPr>
            <a:spLocks noGrp="1"/>
          </p:cNvSpPr>
          <p:nvPr>
            <p:ph type="ftr" sz="quarter" idx="2"/>
          </p:nvPr>
        </p:nvSpPr>
        <p:spPr>
          <a:xfrm>
            <a:off x="2" y="9377319"/>
            <a:ext cx="2945659" cy="49534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5" y="9377319"/>
            <a:ext cx="2945659" cy="49534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363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5" y="1"/>
            <a:ext cx="2945659" cy="493633"/>
          </a:xfrm>
          <a:prstGeom prst="rect">
            <a:avLst/>
          </a:prstGeom>
        </p:spPr>
        <p:txBody>
          <a:bodyPr vert="horz" lIns="91440" tIns="45720" rIns="91440" bIns="45720" rtlCol="0"/>
          <a:lstStyle>
            <a:lvl1pPr algn="r">
              <a:defRPr sz="1200"/>
            </a:lvl1pPr>
          </a:lstStyle>
          <a:p>
            <a:fld id="{3ABD2D7A-D230-4F91-BD59-0A39C2703BA8}" type="datetimeFigureOut">
              <a:rPr lang="en-US"/>
              <a:t>12/11/2023</a:t>
            </a:fld>
            <a:endParaRPr/>
          </a:p>
        </p:txBody>
      </p:sp>
      <p:sp>
        <p:nvSpPr>
          <p:cNvPr id="4" name="Slide Image Placeholder 3"/>
          <p:cNvSpPr>
            <a:spLocks noGrp="1" noRot="1" noChangeAspect="1"/>
          </p:cNvSpPr>
          <p:nvPr>
            <p:ph type="sldImg" idx="2"/>
          </p:nvPr>
        </p:nvSpPr>
        <p:spPr>
          <a:xfrm>
            <a:off x="107950" y="739775"/>
            <a:ext cx="6581775" cy="37020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689516"/>
            <a:ext cx="5438140" cy="4442699"/>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2" y="9377317"/>
            <a:ext cx="2945659" cy="49363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5" y="9377317"/>
            <a:ext cx="2945659" cy="493633"/>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36D5B1-EE8D-4A3B-BA29-0B352AE2BA23}" type="datetime1">
              <a:rPr lang="en-US" smtClean="0"/>
              <a:t>12/11/2023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5207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85A39-9CD3-40EA-A59E-D67518C231CE}" type="datetime1">
              <a:rPr lang="en-US" smtClean="0"/>
              <a:t>12/11/2023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90385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6D308-6734-468C-AC10-8888C65756C1}" type="datetime1">
              <a:rPr lang="en-US" smtClean="0"/>
              <a:t>12/11/2023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65848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F08F58-FAF0-4670-808A-292E8667B486}" type="datetime1">
              <a:rPr lang="en-US" smtClean="0"/>
              <a:t>12/11/2023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14673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3CCE1-E333-4EC9-BC10-1D915CE4D681}" type="datetime1">
              <a:rPr lang="en-US" smtClean="0"/>
              <a:t>12/11/2023</a:t>
            </a:fld>
            <a:endParaRPr lang="en-US"/>
          </a:p>
        </p:txBody>
      </p:sp>
      <p:sp>
        <p:nvSpPr>
          <p:cNvPr id="5" name="Footer Placeholder 4"/>
          <p:cNvSpPr>
            <a:spLocks noGrp="1"/>
          </p:cNvSpPr>
          <p:nvPr>
            <p:ph type="ftr" sz="quarter" idx="11"/>
          </p:nvPr>
        </p:nvSpPr>
        <p:spPr/>
        <p:txBody>
          <a:bodyPr/>
          <a:lstStyle/>
          <a:p>
            <a:endParaRPr lang="en-IL" dirty="0"/>
          </a:p>
        </p:txBody>
      </p:sp>
      <p:sp>
        <p:nvSpPr>
          <p:cNvPr id="6" name="Slide Number Placeholder 5"/>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94151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781BAA03-FDC0-4F8F-BEB7-AAAD36C90C9D}" type="datetime1">
              <a:rPr lang="en-US" smtClean="0"/>
              <a:t>12/11/2023</a:t>
            </a:fld>
            <a:endParaRPr lang="en-US"/>
          </a:p>
        </p:txBody>
      </p:sp>
      <p:sp>
        <p:nvSpPr>
          <p:cNvPr id="5" name="Footer Placeholder 4"/>
          <p:cNvSpPr>
            <a:spLocks noGrp="1"/>
          </p:cNvSpPr>
          <p:nvPr>
            <p:ph type="ftr" sz="quarter" idx="11"/>
          </p:nvPr>
        </p:nvSpPr>
        <p:spPr/>
        <p:txBody>
          <a:bodyPr/>
          <a:lstStyle/>
          <a:p>
            <a:r>
              <a:rPr lang="en-US"/>
              <a:t>Add a footer</a:t>
            </a:r>
            <a:endParaRPr lang="en-IL" dirty="0"/>
          </a:p>
        </p:txBody>
      </p:sp>
      <p:sp>
        <p:nvSpPr>
          <p:cNvPr id="6" name="Slide Number Placeholder 5"/>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19014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A65E4-E91E-4DFF-8B6D-A6505649D20D}" type="datetime1">
              <a:rPr lang="en-US" smtClean="0"/>
              <a:t>12/11/2023</a:t>
            </a:fld>
            <a:endParaRPr lang="en-US"/>
          </a:p>
        </p:txBody>
      </p:sp>
      <p:sp>
        <p:nvSpPr>
          <p:cNvPr id="6" name="Footer Placeholder 5"/>
          <p:cNvSpPr>
            <a:spLocks noGrp="1"/>
          </p:cNvSpPr>
          <p:nvPr>
            <p:ph type="ftr" sz="quarter" idx="11"/>
          </p:nvPr>
        </p:nvSpPr>
        <p:spPr/>
        <p:txBody>
          <a:bodyPr/>
          <a:lstStyle/>
          <a:p>
            <a:endParaRPr lang="en-IL" dirty="0"/>
          </a:p>
        </p:txBody>
      </p:sp>
      <p:sp>
        <p:nvSpPr>
          <p:cNvPr id="7" name="Slide Number Placeholder 6"/>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25751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F3F8E2-BFEA-46B3-90FB-D37EE8F645D1}" type="datetime1">
              <a:rPr lang="en-US" smtClean="0"/>
              <a:t>12/11/2023</a:t>
            </a:fld>
            <a:endParaRPr lang="en-US"/>
          </a:p>
        </p:txBody>
      </p:sp>
      <p:sp>
        <p:nvSpPr>
          <p:cNvPr id="8" name="Footer Placeholder 7"/>
          <p:cNvSpPr>
            <a:spLocks noGrp="1"/>
          </p:cNvSpPr>
          <p:nvPr>
            <p:ph type="ftr" sz="quarter" idx="11"/>
          </p:nvPr>
        </p:nvSpPr>
        <p:spPr/>
        <p:txBody>
          <a:bodyPr/>
          <a:lstStyle/>
          <a:p>
            <a:endParaRPr lang="en-IL" dirty="0"/>
          </a:p>
        </p:txBody>
      </p:sp>
      <p:sp>
        <p:nvSpPr>
          <p:cNvPr id="9" name="Slide Number Placeholder 8"/>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169058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835C0A-15DD-49EB-A408-E09FAF01AA81}" type="datetime1">
              <a:rPr lang="en-US" smtClean="0"/>
              <a:t>12/11/2023</a:t>
            </a:fld>
            <a:endParaRPr lang="en-US"/>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270217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531F4-3B72-42A5-ACEC-144D3E6EB8BA}" type="datetime1">
              <a:rPr lang="en-US" smtClean="0"/>
              <a:t>12/11/2023</a:t>
            </a:fld>
            <a:endParaRPr lang="en-US"/>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25054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ABB6C-68C2-498E-9B6C-62614CA3FA8A}" type="datetime1">
              <a:rPr lang="en-US" smtClean="0"/>
              <a:t>12/11/2023</a:t>
            </a:fld>
            <a:endParaRPr lang="en-US"/>
          </a:p>
        </p:txBody>
      </p:sp>
      <p:sp>
        <p:nvSpPr>
          <p:cNvPr id="6" name="Footer Placeholder 5"/>
          <p:cNvSpPr>
            <a:spLocks noGrp="1"/>
          </p:cNvSpPr>
          <p:nvPr>
            <p:ph type="ftr" sz="quarter" idx="11"/>
          </p:nvPr>
        </p:nvSpPr>
        <p:spPr/>
        <p:txBody>
          <a:bodyPr/>
          <a:lstStyle/>
          <a:p>
            <a:r>
              <a:rPr lang="en-US"/>
              <a:t>Add a footer</a:t>
            </a:r>
            <a:endParaRPr lang="en-IL"/>
          </a:p>
        </p:txBody>
      </p:sp>
      <p:sp>
        <p:nvSpPr>
          <p:cNvPr id="7" name="Slide Number Placeholder 6"/>
          <p:cNvSpPr>
            <a:spLocks noGrp="1"/>
          </p:cNvSpPr>
          <p:nvPr>
            <p:ph type="sldNum" sz="quarter" idx="12"/>
          </p:nvPr>
        </p:nvSpPr>
        <p:spPr/>
        <p:txBody>
          <a:bodyPr/>
          <a:lstStyle/>
          <a:p>
            <a:fld id="{2A013F82-EE5E-44EE-A61D-E31C6657F26F}" type="slidenum">
              <a:rPr lang="en-IL" smtClean="0"/>
              <a:t>‹#›</a:t>
            </a:fld>
            <a:endParaRPr lang="en-IL"/>
          </a:p>
        </p:txBody>
      </p:sp>
    </p:spTree>
    <p:extLst>
      <p:ext uri="{BB962C8B-B14F-4D97-AF65-F5344CB8AC3E}">
        <p14:creationId xmlns:p14="http://schemas.microsoft.com/office/powerpoint/2010/main" val="32866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98427-F4D4-4AFE-BCEF-A1AA12155458}" type="datetime1">
              <a:rPr lang="en-US" smtClean="0"/>
              <a:t>12/11/2023</a:t>
            </a:fld>
            <a:endParaRPr lang="en-US"/>
          </a:p>
        </p:txBody>
      </p:sp>
      <p:sp>
        <p:nvSpPr>
          <p:cNvPr id="6" name="Footer Placeholder 5"/>
          <p:cNvSpPr>
            <a:spLocks noGrp="1"/>
          </p:cNvSpPr>
          <p:nvPr>
            <p:ph type="ftr" sz="quarter" idx="11"/>
          </p:nvPr>
        </p:nvSpPr>
        <p:spPr/>
        <p:txBody>
          <a:bodyPr/>
          <a:lstStyle/>
          <a:p>
            <a:r>
              <a:rPr lang="en-US"/>
              <a:t>Add a footer</a:t>
            </a:r>
            <a:endParaRPr lang="en-IL" dirty="0"/>
          </a:p>
        </p:txBody>
      </p:sp>
      <p:sp>
        <p:nvSpPr>
          <p:cNvPr id="7" name="Slide Number Placeholder 6"/>
          <p:cNvSpPr>
            <a:spLocks noGrp="1"/>
          </p:cNvSpPr>
          <p:nvPr>
            <p:ph type="sldNum" sz="quarter" idx="12"/>
          </p:nvPr>
        </p:nvSpPr>
        <p:spPr/>
        <p:txBody>
          <a:bodyPr/>
          <a:lstStyle/>
          <a:p>
            <a:fld id="{2A013F82-EE5E-44EE-A61D-E31C6657F26F}" type="slidenum">
              <a:rPr lang="en-IL" smtClean="0"/>
              <a:pPr/>
              <a:t>‹#›</a:t>
            </a:fld>
            <a:endParaRPr lang="en-IL"/>
          </a:p>
        </p:txBody>
      </p:sp>
    </p:spTree>
    <p:extLst>
      <p:ext uri="{BB962C8B-B14F-4D97-AF65-F5344CB8AC3E}">
        <p14:creationId xmlns:p14="http://schemas.microsoft.com/office/powerpoint/2010/main" val="91491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35A494F-BE6B-4E8F-80F5-91E317F8CFD4}" type="datetime1">
              <a:rPr lang="en-US" smtClean="0"/>
              <a:t>12/11/2023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27218922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464">
          <p15:clr>
            <a:srgbClr val="F26B43"/>
          </p15:clr>
        </p15:guide>
        <p15:guide id="3" pos="7152">
          <p15:clr>
            <a:srgbClr val="F26B43"/>
          </p15:clr>
        </p15:guide>
        <p15:guide id="4" pos="984">
          <p15:clr>
            <a:srgbClr val="F26B43"/>
          </p15:clr>
        </p15:guide>
        <p15:guide id="5" orient="horz" pos="3888">
          <p15:clr>
            <a:srgbClr val="F26B43"/>
          </p15:clr>
        </p15:guide>
        <p15:guide id="8" pos="3840" userDrawn="1">
          <p15:clr>
            <a:srgbClr val="F26B43"/>
          </p15:clr>
        </p15:guide>
        <p15:guide id="9"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hyperlink" Target="http://www.google.co.il/url?sa=i&amp;rct=j&amp;q=&amp;esrc=s&amp;frm=1&amp;source=images&amp;cd=&amp;cad=rja&amp;docid=C8oqxE34arUHQM&amp;tbnid=gQOiNIB30IlyyM:&amp;ved=0CAUQjRw&amp;url=http://www.fiabci-usa.com/san-francisco/&amp;ei=MfJcUqrlE8eY0QXH34HQBw&amp;bvm=bv.53899372,d.bGE&amp;psig=AFQjCNHUNAJdATnSO_LWSfKSUe0TVK4r4Q&amp;ust=1381909375494736" TargetMode="External"/><Relationship Id="rId18" Type="http://schemas.openxmlformats.org/officeDocument/2006/relationships/image" Target="../media/image2.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2.jpeg"/><Relationship Id="rId17" Type="http://schemas.openxmlformats.org/officeDocument/2006/relationships/image" Target="../media/image45.jpeg"/><Relationship Id="rId2" Type="http://schemas.openxmlformats.org/officeDocument/2006/relationships/image" Target="../media/image33.jpeg"/><Relationship Id="rId16" Type="http://schemas.openxmlformats.org/officeDocument/2006/relationships/hyperlink" Target="http://www.google.co.il/url?sa=i&amp;rct=j&amp;q=&amp;esrc=s&amp;frm=1&amp;source=images&amp;cd=&amp;cad=rja&amp;docid=JIYq7_Abum9FHM&amp;tbnid=HoJa6I6xkHhboM:&amp;ved=0CAUQjRw&amp;url=http://hebrew.net-translators.com/company/standards&amp;ei=jPFcUtuZBuSS1AWAgYGQCA&amp;bvm=bv.53899372,d.bGE&amp;psig=AFQjCNHJ1OtNv7dZIh4aSg7NWdd4mA0bmg&amp;ust=1381909230839161" TargetMode="Externa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1.png"/><Relationship Id="rId5" Type="http://schemas.openxmlformats.org/officeDocument/2006/relationships/image" Target="../media/image36.jpeg"/><Relationship Id="rId15" Type="http://schemas.openxmlformats.org/officeDocument/2006/relationships/image" Target="../media/image44.png"/><Relationship Id="rId10" Type="http://schemas.openxmlformats.org/officeDocument/2006/relationships/hyperlink" Target="http://www.google.co.il/url?sa=i&amp;rct=j&amp;q=&amp;esrc=s&amp;frm=1&amp;source=images&amp;cd=&amp;cad=rja&amp;docid=Jpv0KIkykTLLsM&amp;tbnid=0tE40nddXQrBVM:&amp;ved=0CAUQjRw&amp;url=http://www.amerescophils.com/affiliations.html&amp;ei=yPFcUrrlNYm70QWQtICQDg&amp;bvm=bv.53899372,d.bGE&amp;psig=AFQjCNG2F3XQBJy4FWeMDmSMz0qozDQB1A&amp;ust=1381909315086158" TargetMode="External"/><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8" Type="http://schemas.openxmlformats.org/officeDocument/2006/relationships/hyperlink" Target="http://www.newtech.co.il/" TargetMode="External"/><Relationship Id="rId13" Type="http://schemas.openxmlformats.org/officeDocument/2006/relationships/image" Target="../media/image9.JPG"/><Relationship Id="rId18" Type="http://schemas.openxmlformats.org/officeDocument/2006/relationships/image" Target="../media/image10.JPG"/><Relationship Id="rId3" Type="http://schemas.openxmlformats.org/officeDocument/2006/relationships/hyperlink" Target="http://www.elul.com/" TargetMode="External"/><Relationship Id="rId21" Type="http://schemas.openxmlformats.org/officeDocument/2006/relationships/image" Target="../media/image11.JPG"/><Relationship Id="rId7" Type="http://schemas.openxmlformats.org/officeDocument/2006/relationships/image" Target="../media/image6.jpeg"/><Relationship Id="rId12" Type="http://schemas.openxmlformats.org/officeDocument/2006/relationships/image" Target="../media/image8.JPG"/><Relationship Id="rId17" Type="http://schemas.openxmlformats.org/officeDocument/2006/relationships/slide" Target="slide22.xml"/><Relationship Id="rId2" Type="http://schemas.openxmlformats.org/officeDocument/2006/relationships/image" Target="../media/image3.jpeg"/><Relationship Id="rId16" Type="http://schemas.openxmlformats.org/officeDocument/2006/relationships/image" Target="../media/image10.JPG"/><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hyperlink" Target="http://www.taldor-es.com/" TargetMode="External"/><Relationship Id="rId11" Type="http://schemas.openxmlformats.org/officeDocument/2006/relationships/slide" Target="slide20.xml"/><Relationship Id="rId5" Type="http://schemas.openxmlformats.org/officeDocument/2006/relationships/image" Target="../media/image5.jpeg"/><Relationship Id="rId15" Type="http://schemas.openxmlformats.org/officeDocument/2006/relationships/image" Target="../media/image9.JPG"/><Relationship Id="rId10" Type="http://schemas.openxmlformats.org/officeDocument/2006/relationships/image" Target="../media/image8.JPG"/><Relationship Id="rId19" Type="http://schemas.openxmlformats.org/officeDocument/2006/relationships/image" Target="../media/image11.JP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slide" Target="slide21.xml"/></Relationships>
</file>

<file path=ppt/slides/_rels/slide2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hyperlink" Target="https://www.aeroprecisionusa.com/" TargetMode="External"/><Relationship Id="rId13" Type="http://schemas.openxmlformats.org/officeDocument/2006/relationships/image" Target="../media/image75.jpg"/><Relationship Id="rId18" Type="http://schemas.openxmlformats.org/officeDocument/2006/relationships/hyperlink" Target="http://www.generaldynamics.com/" TargetMode="External"/><Relationship Id="rId26" Type="http://schemas.openxmlformats.org/officeDocument/2006/relationships/hyperlink" Target="https://www.abaco.com/" TargetMode="External"/><Relationship Id="rId3" Type="http://schemas.openxmlformats.org/officeDocument/2006/relationships/image" Target="../media/image70.png"/><Relationship Id="rId21" Type="http://schemas.openxmlformats.org/officeDocument/2006/relationships/image" Target="../media/image79.png"/><Relationship Id="rId34" Type="http://schemas.openxmlformats.org/officeDocument/2006/relationships/hyperlink" Target="https://www.safran-vectronix.com/" TargetMode="External"/><Relationship Id="rId7" Type="http://schemas.openxmlformats.org/officeDocument/2006/relationships/image" Target="../media/image72.png"/><Relationship Id="rId12" Type="http://schemas.openxmlformats.org/officeDocument/2006/relationships/hyperlink" Target="https://www.qinetiq.com/" TargetMode="External"/><Relationship Id="rId17" Type="http://schemas.openxmlformats.org/officeDocument/2006/relationships/image" Target="../media/image77.jpeg"/><Relationship Id="rId25" Type="http://schemas.openxmlformats.org/officeDocument/2006/relationships/image" Target="../media/image81.png"/><Relationship Id="rId33" Type="http://schemas.openxmlformats.org/officeDocument/2006/relationships/image" Target="../media/image85.png"/><Relationship Id="rId2" Type="http://schemas.openxmlformats.org/officeDocument/2006/relationships/hyperlink" Target="http://www.jankel.com/" TargetMode="External"/><Relationship Id="rId16" Type="http://schemas.openxmlformats.org/officeDocument/2006/relationships/hyperlink" Target="https://www.l3harris.com/" TargetMode="External"/><Relationship Id="rId20" Type="http://schemas.openxmlformats.org/officeDocument/2006/relationships/hyperlink" Target="https://www.honeywell.com/" TargetMode="External"/><Relationship Id="rId29" Type="http://schemas.openxmlformats.org/officeDocument/2006/relationships/image" Target="../media/image83.jpeg"/><Relationship Id="rId1" Type="http://schemas.openxmlformats.org/officeDocument/2006/relationships/slideLayout" Target="../slideLayouts/slideLayout8.xml"/><Relationship Id="rId6" Type="http://schemas.openxmlformats.org/officeDocument/2006/relationships/hyperlink" Target="https://www.rocket.com/" TargetMode="External"/><Relationship Id="rId11" Type="http://schemas.openxmlformats.org/officeDocument/2006/relationships/image" Target="../media/image74.JPG"/><Relationship Id="rId24" Type="http://schemas.openxmlformats.org/officeDocument/2006/relationships/hyperlink" Target="https://www.tvammo.com/" TargetMode="External"/><Relationship Id="rId32" Type="http://schemas.openxmlformats.org/officeDocument/2006/relationships/hyperlink" Target="https://www.leonardodrs.com/" TargetMode="External"/><Relationship Id="rId37" Type="http://schemas.openxmlformats.org/officeDocument/2006/relationships/image" Target="../media/image87.png"/><Relationship Id="rId5" Type="http://schemas.openxmlformats.org/officeDocument/2006/relationships/image" Target="../media/image71.gif"/><Relationship Id="rId15" Type="http://schemas.openxmlformats.org/officeDocument/2006/relationships/image" Target="../media/image76.png"/><Relationship Id="rId23" Type="http://schemas.openxmlformats.org/officeDocument/2006/relationships/image" Target="../media/image80.jpeg"/><Relationship Id="rId28" Type="http://schemas.openxmlformats.org/officeDocument/2006/relationships/hyperlink" Target="http://www.armtecdefense.com/" TargetMode="External"/><Relationship Id="rId36" Type="http://schemas.openxmlformats.org/officeDocument/2006/relationships/hyperlink" Target="https://www.indracompany.com/en/" TargetMode="External"/><Relationship Id="rId10" Type="http://schemas.openxmlformats.org/officeDocument/2006/relationships/hyperlink" Target="https://www.airport-suppliers.com/supplier/era-company/" TargetMode="External"/><Relationship Id="rId19" Type="http://schemas.openxmlformats.org/officeDocument/2006/relationships/image" Target="../media/image78.png"/><Relationship Id="rId31" Type="http://schemas.openxmlformats.org/officeDocument/2006/relationships/image" Target="../media/image84.png"/><Relationship Id="rId4" Type="http://schemas.openxmlformats.org/officeDocument/2006/relationships/hyperlink" Target="https://airborne-sys.com/home/" TargetMode="External"/><Relationship Id="rId9" Type="http://schemas.openxmlformats.org/officeDocument/2006/relationships/image" Target="../media/image73.png"/><Relationship Id="rId14" Type="http://schemas.openxmlformats.org/officeDocument/2006/relationships/hyperlink" Target="https://www.northropgrumman.com/what-we-do/" TargetMode="External"/><Relationship Id="rId22" Type="http://schemas.openxmlformats.org/officeDocument/2006/relationships/hyperlink" Target="https://www.stengg.com/en/singapore-technologies-engineering/" TargetMode="External"/><Relationship Id="rId27" Type="http://schemas.openxmlformats.org/officeDocument/2006/relationships/image" Target="../media/image82.JPG"/><Relationship Id="rId30" Type="http://schemas.openxmlformats.org/officeDocument/2006/relationships/hyperlink" Target="http://www.nitrochem.com.pl/" TargetMode="External"/><Relationship Id="rId35"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9.xml"/><Relationship Id="rId5" Type="http://schemas.openxmlformats.org/officeDocument/2006/relationships/hyperlink" Target="mailto:elultech@elul.com"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www.elu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5.xml"/><Relationship Id="rId3" Type="http://schemas.openxmlformats.org/officeDocument/2006/relationships/image" Target="../media/image12.jpeg"/><Relationship Id="rId7" Type="http://schemas.openxmlformats.org/officeDocument/2006/relationships/slide" Target="slide7.xml"/><Relationship Id="rId12" Type="http://schemas.openxmlformats.org/officeDocument/2006/relationships/image" Target="../media/image15.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4.jpeg"/><Relationship Id="rId5" Type="http://schemas.openxmlformats.org/officeDocument/2006/relationships/image" Target="../media/image12.jpeg"/><Relationship Id="rId15" Type="http://schemas.openxmlformats.org/officeDocument/2006/relationships/image" Target="../media/image16.jpe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14.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slide" Target="slide12.xml"/><Relationship Id="rId18" Type="http://schemas.openxmlformats.org/officeDocument/2006/relationships/image" Target="../media/image28.jpeg"/><Relationship Id="rId26"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slide" Target="slide10.xml"/><Relationship Id="rId12" Type="http://schemas.openxmlformats.org/officeDocument/2006/relationships/image" Target="../media/image26.jpeg"/><Relationship Id="rId17" Type="http://schemas.openxmlformats.org/officeDocument/2006/relationships/image" Target="../media/image27.jpeg"/><Relationship Id="rId25" Type="http://schemas.openxmlformats.org/officeDocument/2006/relationships/slide" Target="slide7.xml"/><Relationship Id="rId2" Type="http://schemas.openxmlformats.org/officeDocument/2006/relationships/image" Target="../media/image22.png"/><Relationship Id="rId16"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5.jpeg"/><Relationship Id="rId5" Type="http://schemas.openxmlformats.org/officeDocument/2006/relationships/image" Target="../media/image23.jpeg"/><Relationship Id="rId15" Type="http://schemas.openxmlformats.org/officeDocument/2006/relationships/image" Target="../media/image27.jpeg"/><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image" Target="../media/image25.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21013B-638E-4585-A588-838655BD7B10}"/>
              </a:ext>
            </a:extLst>
          </p:cNvPr>
          <p:cNvSpPr/>
          <p:nvPr/>
        </p:nvSpPr>
        <p:spPr>
          <a:xfrm>
            <a:off x="2184158" y="3667380"/>
            <a:ext cx="7823684" cy="1323439"/>
          </a:xfrm>
          <a:prstGeom prst="rect">
            <a:avLst/>
          </a:prstGeom>
        </p:spPr>
        <p:txBody>
          <a:bodyPr wrap="square">
            <a:spAutoFit/>
          </a:bodyPr>
          <a:lstStyle/>
          <a:p>
            <a:pPr algn="ctr" fontAlgn="base"/>
            <a:r>
              <a:rPr lang="en-US" sz="4000" b="1" dirty="0">
                <a:solidFill>
                  <a:srgbClr val="5C5436"/>
                </a:solidFill>
              </a:rPr>
              <a:t>Your Partner for the Defense &amp; Aerospace Industries</a:t>
            </a:r>
          </a:p>
        </p:txBody>
      </p:sp>
      <p:sp>
        <p:nvSpPr>
          <p:cNvPr id="5" name="TextBox 4">
            <a:extLst>
              <a:ext uri="{FF2B5EF4-FFF2-40B4-BE49-F238E27FC236}">
                <a16:creationId xmlns:a16="http://schemas.microsoft.com/office/drawing/2014/main" id="{1E0F0591-42FA-4332-8450-127DF19A384D}"/>
              </a:ext>
            </a:extLst>
          </p:cNvPr>
          <p:cNvSpPr txBox="1"/>
          <p:nvPr/>
        </p:nvSpPr>
        <p:spPr>
          <a:xfrm>
            <a:off x="4252266" y="5705962"/>
            <a:ext cx="3543452" cy="646331"/>
          </a:xfrm>
          <a:prstGeom prst="rect">
            <a:avLst/>
          </a:prstGeom>
          <a:noFill/>
        </p:spPr>
        <p:txBody>
          <a:bodyPr wrap="square" rtlCol="0">
            <a:spAutoFit/>
          </a:bodyPr>
          <a:lstStyle/>
          <a:p>
            <a:pPr fontAlgn="base"/>
            <a:r>
              <a:rPr lang="en-US" sz="3600" dirty="0">
                <a:solidFill>
                  <a:schemeClr val="accent1">
                    <a:lumMod val="75000"/>
                  </a:schemeClr>
                </a:solidFill>
                <a:latin typeface="Verdana" panose="020B0604030504040204" pitchFamily="34" charset="0"/>
                <a:ea typeface="Verdana" panose="020B0604030504040204" pitchFamily="34" charset="0"/>
              </a:rPr>
              <a:t>www.elul.com</a:t>
            </a:r>
            <a:endParaRPr lang="en-IL" sz="3600" dirty="0">
              <a:solidFill>
                <a:schemeClr val="accent1">
                  <a:lumMod val="75000"/>
                </a:schemeClr>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764D07D5-4CEB-410C-B8F4-CC1E3E1C6475}"/>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799856" y="1556792"/>
            <a:ext cx="2448272" cy="1570527"/>
          </a:xfrm>
          <a:prstGeom prst="rect">
            <a:avLst/>
          </a:prstGeom>
          <a:ln>
            <a:noFill/>
          </a:ln>
          <a:effectLst>
            <a:softEdge rad="112500"/>
          </a:effectLst>
          <a:scene3d>
            <a:camera prst="orthographicFront"/>
            <a:lightRig rig="threePt" dir="t"/>
          </a:scene3d>
          <a:sp3d>
            <a:bevelT/>
          </a:sp3d>
        </p:spPr>
      </p:pic>
      <p:sp>
        <p:nvSpPr>
          <p:cNvPr id="3" name="TextBox 2">
            <a:extLst>
              <a:ext uri="{FF2B5EF4-FFF2-40B4-BE49-F238E27FC236}">
                <a16:creationId xmlns:a16="http://schemas.microsoft.com/office/drawing/2014/main" id="{ACEFCD84-5B80-42AA-89D1-69C79EBF8A9F}"/>
              </a:ext>
            </a:extLst>
          </p:cNvPr>
          <p:cNvSpPr txBox="1"/>
          <p:nvPr/>
        </p:nvSpPr>
        <p:spPr>
          <a:xfrm>
            <a:off x="3323692" y="291426"/>
            <a:ext cx="5508612" cy="769441"/>
          </a:xfrm>
          <a:prstGeom prst="rect">
            <a:avLst/>
          </a:prstGeom>
          <a:noFill/>
          <a:ln>
            <a:noFill/>
          </a:ln>
        </p:spPr>
        <p:txBody>
          <a:bodyPr wrap="square" rtlCol="0" anchor="ctr" anchorCtr="1">
            <a:spAutoFit/>
          </a:bodyPr>
          <a:lstStyle/>
          <a:p>
            <a:r>
              <a:rPr lang="en-US" sz="4400" dirty="0">
                <a:solidFill>
                  <a:srgbClr val="5C5436"/>
                </a:solidFill>
              </a:rPr>
              <a:t>Elul Technologies Ltd.</a:t>
            </a:r>
          </a:p>
        </p:txBody>
      </p:sp>
      <p:cxnSp>
        <p:nvCxnSpPr>
          <p:cNvPr id="8" name="Straight Connector 7">
            <a:extLst>
              <a:ext uri="{FF2B5EF4-FFF2-40B4-BE49-F238E27FC236}">
                <a16:creationId xmlns:a16="http://schemas.microsoft.com/office/drawing/2014/main" id="{7E553706-73D4-4E80-8CB7-63E855ADB285}"/>
              </a:ext>
            </a:extLst>
          </p:cNvPr>
          <p:cNvCxnSpPr/>
          <p:nvPr/>
        </p:nvCxnSpPr>
        <p:spPr>
          <a:xfrm>
            <a:off x="707522" y="5229200"/>
            <a:ext cx="107291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519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E91E4-5B70-45EA-809B-01FE08169E51}"/>
              </a:ext>
            </a:extLst>
          </p:cNvPr>
          <p:cNvSpPr txBox="1"/>
          <p:nvPr/>
        </p:nvSpPr>
        <p:spPr>
          <a:xfrm>
            <a:off x="983432" y="2298997"/>
            <a:ext cx="10225136" cy="3450175"/>
          </a:xfrm>
          <a:prstGeom prst="rect">
            <a:avLst/>
          </a:prstGeom>
          <a:noFill/>
          <a:ln>
            <a:noFill/>
          </a:ln>
        </p:spPr>
        <p:txBody>
          <a:bodyPr wrap="square" rtlCol="0" anchor="ctr" anchorCtr="1">
            <a:spAutoFit/>
          </a:bodyPr>
          <a:lstStyle/>
          <a:p>
            <a:pPr marL="228600" indent="-228600" defTabSz="718376" fontAlgn="base">
              <a:lnSpc>
                <a:spcPct val="90000"/>
              </a:lnSpc>
              <a:spcBef>
                <a:spcPts val="600"/>
              </a:spcBef>
              <a:spcAft>
                <a:spcPts val="60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2020 </a:t>
            </a:r>
            <a:r>
              <a:rPr lang="en-US" dirty="0">
                <a:solidFill>
                  <a:srgbClr val="5C5436"/>
                </a:solidFill>
                <a:latin typeface="Verdana" panose="020B0604030504040204" pitchFamily="34" charset="0"/>
                <a:ea typeface="Verdana" panose="020B0604030504040204" pitchFamily="34" charset="0"/>
              </a:rPr>
              <a:t>– Joined Elul-Technologies Ltd. Business Development Subsystems &amp; Components Division. Since 2021, Amiad is the VP of this division, spearheading its business development efforts with a focus on strategic partnerships and customer relations.</a:t>
            </a:r>
            <a:endParaRPr lang="en-IL"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90000"/>
              </a:lnSpc>
              <a:spcBef>
                <a:spcPts val="600"/>
              </a:spcBef>
              <a:spcAft>
                <a:spcPts val="60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2015-2020</a:t>
            </a:r>
            <a:r>
              <a:rPr lang="en-US" dirty="0">
                <a:solidFill>
                  <a:srgbClr val="5C5436"/>
                </a:solidFill>
                <a:latin typeface="Verdana" panose="020B0604030504040204" pitchFamily="34" charset="0"/>
                <a:ea typeface="Verdana" panose="020B0604030504040204" pitchFamily="34" charset="0"/>
              </a:rPr>
              <a:t> - HP Inc., Project and Product Management wide printing division, Scitex, in charge of foreign strategic partners operational aspects on the C500 project.</a:t>
            </a:r>
            <a:r>
              <a:rPr lang="en-US" b="1" dirty="0">
                <a:solidFill>
                  <a:srgbClr val="5C5436"/>
                </a:solidFill>
                <a:latin typeface="Verdana" panose="020B0604030504040204" pitchFamily="34" charset="0"/>
                <a:ea typeface="Verdana" panose="020B0604030504040204" pitchFamily="34" charset="0"/>
              </a:rPr>
              <a:t> </a:t>
            </a:r>
            <a:endParaRPr lang="en-IL" b="1"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90000"/>
              </a:lnSpc>
              <a:spcBef>
                <a:spcPts val="600"/>
              </a:spcBef>
              <a:spcAft>
                <a:spcPts val="60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2006-2015 </a:t>
            </a:r>
            <a:r>
              <a:rPr lang="en-US" dirty="0">
                <a:solidFill>
                  <a:srgbClr val="5C5436"/>
                </a:solidFill>
                <a:latin typeface="Verdana" panose="020B0604030504040204" pitchFamily="34" charset="0"/>
                <a:ea typeface="Verdana" panose="020B0604030504040204" pitchFamily="34" charset="0"/>
              </a:rPr>
              <a:t>-</a:t>
            </a:r>
            <a:r>
              <a:rPr lang="en-US" b="1" dirty="0">
                <a:solidFill>
                  <a:srgbClr val="5C5436"/>
                </a:solidFill>
                <a:latin typeface="Verdana" panose="020B0604030504040204" pitchFamily="34" charset="0"/>
                <a:ea typeface="Verdana" panose="020B0604030504040204" pitchFamily="34" charset="0"/>
              </a:rPr>
              <a:t> </a:t>
            </a:r>
            <a:r>
              <a:rPr lang="en-US" dirty="0">
                <a:solidFill>
                  <a:srgbClr val="5C5436"/>
                </a:solidFill>
                <a:latin typeface="Verdana" panose="020B0604030504040204" pitchFamily="34" charset="0"/>
                <a:ea typeface="Verdana" panose="020B0604030504040204" pitchFamily="34" charset="0"/>
              </a:rPr>
              <a:t>IAF, served on operational and staff technical leadership roles in the fields of Communication, Navigation, EW, and C5I.</a:t>
            </a:r>
            <a:endParaRPr lang="en-IL"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90000"/>
              </a:lnSpc>
              <a:spcBef>
                <a:spcPts val="600"/>
              </a:spcBef>
              <a:spcAft>
                <a:spcPts val="60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2009 - </a:t>
            </a:r>
            <a:r>
              <a:rPr lang="en-US" dirty="0">
                <a:solidFill>
                  <a:srgbClr val="5C5436"/>
                </a:solidFill>
                <a:latin typeface="Verdana" panose="020B0604030504040204" pitchFamily="34" charset="0"/>
                <a:ea typeface="Verdana" panose="020B0604030504040204" pitchFamily="34" charset="0"/>
              </a:rPr>
              <a:t>B.Sc. in Electrical Engineering, Technion - Israel Institute of Technology</a:t>
            </a:r>
            <a:endParaRPr lang="en-IL"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90000"/>
              </a:lnSpc>
              <a:spcBef>
                <a:spcPts val="600"/>
              </a:spcBef>
              <a:spcAft>
                <a:spcPts val="60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1983 - </a:t>
            </a:r>
            <a:r>
              <a:rPr lang="en-US" dirty="0">
                <a:solidFill>
                  <a:srgbClr val="5C5436"/>
                </a:solidFill>
                <a:latin typeface="Verdana" panose="020B0604030504040204" pitchFamily="34" charset="0"/>
                <a:ea typeface="Verdana" panose="020B0604030504040204" pitchFamily="34" charset="0"/>
              </a:rPr>
              <a:t>Born in Israel, Haifa, widowed from </a:t>
            </a:r>
            <a:r>
              <a:rPr lang="en-US" dirty="0" err="1">
                <a:solidFill>
                  <a:srgbClr val="5C5436"/>
                </a:solidFill>
                <a:latin typeface="Verdana" panose="020B0604030504040204" pitchFamily="34" charset="0"/>
                <a:ea typeface="Verdana" panose="020B0604030504040204" pitchFamily="34" charset="0"/>
              </a:rPr>
              <a:t>Liat</a:t>
            </a:r>
            <a:endParaRPr lang="en-US" dirty="0">
              <a:solidFill>
                <a:srgbClr val="5C5436"/>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6D8CB56F-23C3-48F0-A2CD-807906E0A9BF}"/>
              </a:ext>
            </a:extLst>
          </p:cNvPr>
          <p:cNvSpPr txBox="1"/>
          <p:nvPr/>
        </p:nvSpPr>
        <p:spPr>
          <a:xfrm>
            <a:off x="2531604" y="475178"/>
            <a:ext cx="7128792" cy="830997"/>
          </a:xfrm>
          <a:prstGeom prst="rect">
            <a:avLst/>
          </a:prstGeom>
          <a:noFill/>
          <a:ln>
            <a:noFill/>
          </a:ln>
        </p:spPr>
        <p:txBody>
          <a:bodyPr wrap="square" rtlCol="0" anchor="ctr" anchorCtr="1">
            <a:spAutoFit/>
          </a:bodyPr>
          <a:lstStyle/>
          <a:p>
            <a:pPr algn="ctr" eaLnBrk="0" fontAlgn="base" hangingPunct="0">
              <a:spcBef>
                <a:spcPct val="0"/>
              </a:spcBef>
              <a:spcAft>
                <a:spcPct val="0"/>
              </a:spcAft>
            </a:pPr>
            <a:r>
              <a:rPr lang="en-US"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Amiad Segal</a:t>
            </a:r>
            <a:endParaRPr lang="en-US" altLang="en-IL" sz="3200" b="1" dirty="0">
              <a:solidFill>
                <a:srgbClr val="5C5436"/>
              </a:solidFill>
              <a:latin typeface="Baskerville Old Face" panose="02020602080505020303" pitchFamily="18" charset="0"/>
              <a:ea typeface="+mj-ea"/>
              <a:cs typeface="Tahoma" panose="020B0604030504040204" pitchFamily="34" charset="0"/>
            </a:endParaRPr>
          </a:p>
          <a:p>
            <a:pPr algn="ctr" eaLnBrk="0" fontAlgn="base" hangingPunct="0">
              <a:spcBef>
                <a:spcPct val="0"/>
              </a:spcBef>
              <a:spcAft>
                <a:spcPct val="0"/>
              </a:spcAft>
            </a:pPr>
            <a:r>
              <a:rPr lang="en-US"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VP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Subsystems &amp; Components</a:t>
            </a:r>
            <a:r>
              <a:rPr lang="en-US"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Elul Technologies Ltd.</a:t>
            </a:r>
          </a:p>
        </p:txBody>
      </p:sp>
      <p:pic>
        <p:nvPicPr>
          <p:cNvPr id="6146" name="Picture 2">
            <a:extLst>
              <a:ext uri="{FF2B5EF4-FFF2-40B4-BE49-F238E27FC236}">
                <a16:creationId xmlns:a16="http://schemas.microsoft.com/office/drawing/2014/main" id="{89CF96CA-E530-42D6-9A52-68743453B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128448" y="475178"/>
            <a:ext cx="1645258" cy="164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2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A6A96-A622-4BE3-A72F-6196DC66FEC2}"/>
              </a:ext>
            </a:extLst>
          </p:cNvPr>
          <p:cNvSpPr>
            <a:spLocks noGrp="1"/>
          </p:cNvSpPr>
          <p:nvPr>
            <p:ph type="title"/>
          </p:nvPr>
        </p:nvSpPr>
        <p:spPr>
          <a:xfrm>
            <a:off x="2893051" y="460108"/>
            <a:ext cx="6405897" cy="1015663"/>
          </a:xfrm>
          <a:noFill/>
          <a:ln>
            <a:noFill/>
          </a:ln>
        </p:spPr>
        <p:txBody>
          <a:bodyPr wrap="square" rtlCol="0" anchor="ctr" anchorCtr="1">
            <a:spAutoFit/>
          </a:bodyPr>
          <a:lstStyle/>
          <a:p>
            <a:pPr algn="ctr" eaLnBrk="0" fontAlgn="base" hangingPunct="0">
              <a:spcAft>
                <a:spcPct val="0"/>
              </a:spcAft>
            </a:pP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Gil Har-Zion</a:t>
            </a:r>
            <a:br>
              <a:rPr lang="en-US" altLang="en-IL" sz="3200" b="1" dirty="0">
                <a:solidFill>
                  <a:srgbClr val="5C5436"/>
                </a:solidFill>
                <a:latin typeface="Baskerville Old Face" panose="02020602080505020303" pitchFamily="18" charset="0"/>
                <a:cs typeface="Tahoma" panose="020B0604030504040204" pitchFamily="34" charset="0"/>
              </a:rPr>
            </a:br>
            <a:r>
              <a:rPr lang="en-IL" altLang="en-IL" sz="3200" b="1" dirty="0">
                <a:solidFill>
                  <a:srgbClr val="5C5436"/>
                </a:solidFill>
                <a:latin typeface="Baskerville Old Face" panose="02020602080505020303" pitchFamily="18" charset="0"/>
                <a:cs typeface="Tahoma" panose="020B0604030504040204" pitchFamily="34" charset="0"/>
              </a:rPr>
              <a:t>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VP Advanced Systems Elul Technologies Ltd.</a:t>
            </a:r>
            <a:endParaRPr lang="en-US" sz="2000" dirty="0">
              <a:solidFill>
                <a:srgbClr val="5C5436"/>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48A19F5-7BD0-406E-9C30-57EB69D99FCC}"/>
              </a:ext>
            </a:extLst>
          </p:cNvPr>
          <p:cNvSpPr>
            <a:spLocks noGrp="1"/>
          </p:cNvSpPr>
          <p:nvPr>
            <p:ph idx="1"/>
          </p:nvPr>
        </p:nvSpPr>
        <p:spPr>
          <a:xfrm>
            <a:off x="407368" y="2132856"/>
            <a:ext cx="11593288" cy="4608512"/>
          </a:xfrm>
        </p:spPr>
        <p:txBody>
          <a:bodyPr>
            <a:noAutofit/>
          </a:bodyPr>
          <a:lstStyle/>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IL" altLang="en-IL" sz="1700" b="1" dirty="0">
                <a:solidFill>
                  <a:srgbClr val="5C5436"/>
                </a:solidFill>
                <a:latin typeface="Verdana" panose="020B0604030504040204" pitchFamily="34" charset="0"/>
                <a:ea typeface="Verdana" panose="020B0604030504040204" pitchFamily="34" charset="0"/>
              </a:rPr>
              <a:t>2000</a:t>
            </a:r>
            <a:r>
              <a:rPr lang="en-US" altLang="en-IL" sz="1700" b="1" dirty="0">
                <a:solidFill>
                  <a:srgbClr val="5C5436"/>
                </a:solidFill>
                <a:latin typeface="Verdana" panose="020B0604030504040204" pitchFamily="34" charset="0"/>
                <a:ea typeface="Verdana" panose="020B0604030504040204" pitchFamily="34" charset="0"/>
              </a:rPr>
              <a:t> </a:t>
            </a:r>
            <a:r>
              <a:rPr lang="en-US" altLang="en-IL" sz="1700" dirty="0">
                <a:solidFill>
                  <a:srgbClr val="5C5436"/>
                </a:solidFill>
                <a:latin typeface="Verdana" panose="020B0604030504040204" pitchFamily="34" charset="0"/>
                <a:ea typeface="Verdana" panose="020B0604030504040204" pitchFamily="34" charset="0"/>
              </a:rPr>
              <a:t>- J</a:t>
            </a:r>
            <a:r>
              <a:rPr lang="en-IL" altLang="en-IL" sz="1700" dirty="0" err="1">
                <a:solidFill>
                  <a:srgbClr val="5C5436"/>
                </a:solidFill>
                <a:latin typeface="Verdana" panose="020B0604030504040204" pitchFamily="34" charset="0"/>
                <a:ea typeface="Verdana" panose="020B0604030504040204" pitchFamily="34" charset="0"/>
              </a:rPr>
              <a:t>oined</a:t>
            </a:r>
            <a:r>
              <a:rPr lang="en-IL" altLang="en-IL" sz="1700" dirty="0">
                <a:solidFill>
                  <a:srgbClr val="5C5436"/>
                </a:solidFill>
                <a:latin typeface="Verdana" panose="020B0604030504040204" pitchFamily="34" charset="0"/>
                <a:ea typeface="Verdana" panose="020B0604030504040204" pitchFamily="34" charset="0"/>
              </a:rPr>
              <a:t> Elul and served as VP Information &amp; Communication Systems until 2010, when he expanded his role to become VP Advanced Systems</a:t>
            </a:r>
            <a:r>
              <a:rPr lang="en-US" altLang="en-IL" sz="1700" dirty="0">
                <a:solidFill>
                  <a:srgbClr val="5C5436"/>
                </a:solidFill>
                <a:latin typeface="Verdana" panose="020B0604030504040204" pitchFamily="34" charset="0"/>
                <a:ea typeface="Verdana" panose="020B0604030504040204" pitchFamily="34" charset="0"/>
              </a:rPr>
              <a:t>.</a:t>
            </a:r>
            <a:endParaRPr lang="en-IL" altLang="en-IL" sz="1700" dirty="0">
              <a:solidFill>
                <a:srgbClr val="5C5436"/>
              </a:solidFill>
              <a:latin typeface="Verdana" panose="020B0604030504040204" pitchFamily="34" charset="0"/>
              <a:ea typeface="Verdana" panose="020B0604030504040204" pitchFamily="34" charset="0"/>
            </a:endParaRP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IL" altLang="en-IL" sz="1700" dirty="0">
                <a:solidFill>
                  <a:srgbClr val="5C5436"/>
                </a:solidFill>
                <a:latin typeface="Verdana" panose="020B0604030504040204" pitchFamily="34" charset="0"/>
                <a:ea typeface="Verdana" panose="020B0604030504040204" pitchFamily="34" charset="0"/>
              </a:rPr>
              <a:t>Formerly – engaged in IAF advanced communications systems; large-scale procurement, R&amp;D programs and budgetary allocation; </a:t>
            </a:r>
            <a:r>
              <a:rPr lang="en-US" altLang="en-IL" sz="1700" dirty="0">
                <a:solidFill>
                  <a:srgbClr val="5C5436"/>
                </a:solidFill>
                <a:latin typeface="Verdana" panose="020B0604030504040204" pitchFamily="34" charset="0"/>
                <a:ea typeface="Verdana" panose="020B0604030504040204" pitchFamily="34" charset="0"/>
              </a:rPr>
              <a:t>section </a:t>
            </a:r>
            <a:r>
              <a:rPr lang="en-IL" altLang="en-IL" sz="1700" dirty="0">
                <a:solidFill>
                  <a:srgbClr val="5C5436"/>
                </a:solidFill>
                <a:latin typeface="Verdana" panose="020B0604030504040204" pitchFamily="34" charset="0"/>
                <a:ea typeface="Verdana" panose="020B0604030504040204" pitchFamily="34" charset="0"/>
              </a:rPr>
              <a:t>head in the Intelligence Research Dep</a:t>
            </a:r>
            <a:r>
              <a:rPr lang="en-US" altLang="en-IL" sz="1700" dirty="0">
                <a:solidFill>
                  <a:srgbClr val="5C5436"/>
                </a:solidFill>
                <a:latin typeface="Verdana" panose="020B0604030504040204" pitchFamily="34" charset="0"/>
                <a:ea typeface="Verdana" panose="020B0604030504040204" pitchFamily="34" charset="0"/>
              </a:rPr>
              <a:t>t</a:t>
            </a:r>
            <a:r>
              <a:rPr lang="en-IL" altLang="en-IL" sz="1700" dirty="0">
                <a:solidFill>
                  <a:srgbClr val="5C5436"/>
                </a:solidFill>
                <a:latin typeface="Verdana" panose="020B0604030504040204" pitchFamily="34" charset="0"/>
                <a:ea typeface="Verdana" panose="020B0604030504040204" pitchFamily="34" charset="0"/>
              </a:rPr>
              <a:t>.</a:t>
            </a: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US" altLang="en-IL" sz="1700" dirty="0">
                <a:solidFill>
                  <a:srgbClr val="5C5436"/>
                </a:solidFill>
                <a:latin typeface="Verdana" panose="020B0604030504040204" pitchFamily="34" charset="0"/>
                <a:ea typeface="Verdana" panose="020B0604030504040204" pitchFamily="34" charset="0"/>
              </a:rPr>
              <a:t>At the </a:t>
            </a:r>
            <a:r>
              <a:rPr lang="en-IL" altLang="en-IL" sz="1700" dirty="0">
                <a:solidFill>
                  <a:srgbClr val="5C5436"/>
                </a:solidFill>
                <a:latin typeface="Verdana" panose="020B0604030504040204" pitchFamily="34" charset="0"/>
                <a:ea typeface="Verdana" panose="020B0604030504040204" pitchFamily="34" charset="0"/>
              </a:rPr>
              <a:t>Technion Jet Propulsion Laboratory in the 1980s, </a:t>
            </a:r>
            <a:r>
              <a:rPr lang="en-US" altLang="en-IL" sz="1700" dirty="0">
                <a:solidFill>
                  <a:srgbClr val="5C5436"/>
                </a:solidFill>
                <a:latin typeface="Verdana" panose="020B0604030504040204" pitchFamily="34" charset="0"/>
                <a:ea typeface="Verdana" panose="020B0604030504040204" pitchFamily="34" charset="0"/>
              </a:rPr>
              <a:t>was a </a:t>
            </a:r>
            <a:r>
              <a:rPr lang="en-IL" altLang="en-IL" sz="1700" dirty="0">
                <a:solidFill>
                  <a:srgbClr val="5C5436"/>
                </a:solidFill>
                <a:latin typeface="Verdana" panose="020B0604030504040204" pitchFamily="34" charset="0"/>
                <a:ea typeface="Verdana" panose="020B0604030504040204" pitchFamily="34" charset="0"/>
              </a:rPr>
              <a:t>member of a research team studying advanced thrust-vectored UAV concept for a leading U.S. aerospace firm; team member of IAI </a:t>
            </a:r>
            <a:r>
              <a:rPr lang="en-IL" altLang="en-IL" sz="1700" dirty="0" err="1">
                <a:solidFill>
                  <a:srgbClr val="5C5436"/>
                </a:solidFill>
                <a:latin typeface="Verdana" panose="020B0604030504040204" pitchFamily="34" charset="0"/>
                <a:ea typeface="Verdana" panose="020B0604030504040204" pitchFamily="34" charset="0"/>
              </a:rPr>
              <a:t>Kfir</a:t>
            </a:r>
            <a:r>
              <a:rPr lang="en-IL" altLang="en-IL" sz="1700" dirty="0">
                <a:solidFill>
                  <a:srgbClr val="5C5436"/>
                </a:solidFill>
                <a:latin typeface="Verdana" panose="020B0604030504040204" pitchFamily="34" charset="0"/>
                <a:ea typeface="Verdana" panose="020B0604030504040204" pitchFamily="34" charset="0"/>
              </a:rPr>
              <a:t> improvement project</a:t>
            </a:r>
            <a:r>
              <a:rPr lang="en-US" altLang="en-IL" sz="1700" dirty="0">
                <a:solidFill>
                  <a:srgbClr val="5C5436"/>
                </a:solidFill>
                <a:latin typeface="Verdana" panose="020B0604030504040204" pitchFamily="34" charset="0"/>
                <a:ea typeface="Verdana" panose="020B0604030504040204" pitchFamily="34" charset="0"/>
              </a:rPr>
              <a:t>.</a:t>
            </a:r>
            <a:endParaRPr lang="en-IL" altLang="en-IL" sz="1700" dirty="0">
              <a:solidFill>
                <a:srgbClr val="5C5436"/>
              </a:solidFill>
              <a:latin typeface="Verdana" panose="020B0604030504040204" pitchFamily="34" charset="0"/>
              <a:ea typeface="Verdana" panose="020B0604030504040204" pitchFamily="34" charset="0"/>
            </a:endParaRP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US" altLang="en-IL" sz="1700" b="1" dirty="0">
                <a:solidFill>
                  <a:srgbClr val="5C5436"/>
                </a:solidFill>
                <a:latin typeface="Verdana" panose="020B0604030504040204" pitchFamily="34" charset="0"/>
                <a:ea typeface="Verdana" panose="020B0604030504040204" pitchFamily="34" charset="0"/>
              </a:rPr>
              <a:t>1993</a:t>
            </a:r>
            <a:r>
              <a:rPr lang="en-US" altLang="en-IL" sz="1700" dirty="0">
                <a:solidFill>
                  <a:srgbClr val="5C5436"/>
                </a:solidFill>
                <a:latin typeface="Verdana" panose="020B0604030504040204" pitchFamily="34" charset="0"/>
                <a:ea typeface="Verdana" panose="020B0604030504040204" pitchFamily="34" charset="0"/>
              </a:rPr>
              <a:t> - </a:t>
            </a:r>
            <a:r>
              <a:rPr lang="en-IL" altLang="en-IL" sz="1700" dirty="0">
                <a:solidFill>
                  <a:srgbClr val="5C5436"/>
                </a:solidFill>
                <a:latin typeface="Verdana" panose="020B0604030504040204" pitchFamily="34" charset="0"/>
                <a:ea typeface="Verdana" panose="020B0604030504040204" pitchFamily="34" charset="0"/>
              </a:rPr>
              <a:t>M.B.A. in Finance from Tel Aviv University </a:t>
            </a:r>
            <a:r>
              <a:rPr lang="en-IL" altLang="en-IL" sz="1700" dirty="0" err="1">
                <a:solidFill>
                  <a:srgbClr val="5C5436"/>
                </a:solidFill>
                <a:latin typeface="Verdana" panose="020B0604030504040204" pitchFamily="34" charset="0"/>
                <a:ea typeface="Verdana" panose="020B0604030504040204" pitchFamily="34" charset="0"/>
              </a:rPr>
              <a:t>Recanati</a:t>
            </a:r>
            <a:r>
              <a:rPr lang="en-IL" altLang="en-IL" sz="1700" dirty="0">
                <a:solidFill>
                  <a:srgbClr val="5C5436"/>
                </a:solidFill>
                <a:latin typeface="Verdana" panose="020B0604030504040204" pitchFamily="34" charset="0"/>
                <a:ea typeface="Verdana" panose="020B0604030504040204" pitchFamily="34" charset="0"/>
              </a:rPr>
              <a:t> School</a:t>
            </a:r>
            <a:r>
              <a:rPr lang="en-US" altLang="en-IL" sz="1700" dirty="0">
                <a:solidFill>
                  <a:srgbClr val="5C5436"/>
                </a:solidFill>
                <a:latin typeface="Verdana" panose="020B0604030504040204" pitchFamily="34" charset="0"/>
                <a:ea typeface="Verdana" panose="020B0604030504040204" pitchFamily="34" charset="0"/>
              </a:rPr>
              <a:t>. </a:t>
            </a: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US" altLang="en-IL" sz="1700" b="1" dirty="0">
                <a:solidFill>
                  <a:srgbClr val="5C5436"/>
                </a:solidFill>
                <a:latin typeface="Verdana" panose="020B0604030504040204" pitchFamily="34" charset="0"/>
                <a:ea typeface="Verdana" panose="020B0604030504040204" pitchFamily="34" charset="0"/>
              </a:rPr>
              <a:t>1988</a:t>
            </a:r>
            <a:r>
              <a:rPr lang="en-US" altLang="en-IL" sz="1700" dirty="0">
                <a:solidFill>
                  <a:srgbClr val="5C5436"/>
                </a:solidFill>
                <a:latin typeface="Verdana" panose="020B0604030504040204" pitchFamily="34" charset="0"/>
                <a:ea typeface="Verdana" panose="020B0604030504040204" pitchFamily="34" charset="0"/>
              </a:rPr>
              <a:t> - Graduate</a:t>
            </a:r>
            <a:r>
              <a:rPr lang="en-IL" altLang="en-IL" sz="1700" dirty="0">
                <a:solidFill>
                  <a:srgbClr val="5C5436"/>
                </a:solidFill>
                <a:latin typeface="Verdana" panose="020B0604030504040204" pitchFamily="34" charset="0"/>
                <a:ea typeface="Verdana" panose="020B0604030504040204" pitchFamily="34" charset="0"/>
              </a:rPr>
              <a:t> of the IDF Officers Academy</a:t>
            </a:r>
            <a:r>
              <a:rPr lang="en-US" altLang="en-IL" sz="1700" dirty="0">
                <a:solidFill>
                  <a:srgbClr val="5C5436"/>
                </a:solidFill>
                <a:latin typeface="Verdana" panose="020B0604030504040204" pitchFamily="34" charset="0"/>
                <a:ea typeface="Verdana" panose="020B0604030504040204" pitchFamily="34" charset="0"/>
              </a:rPr>
              <a:t>. </a:t>
            </a: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US" altLang="en-IL" sz="1700" b="1" dirty="0">
                <a:solidFill>
                  <a:srgbClr val="5C5436"/>
                </a:solidFill>
                <a:latin typeface="Verdana" panose="020B0604030504040204" pitchFamily="34" charset="0"/>
                <a:ea typeface="Verdana" panose="020B0604030504040204" pitchFamily="34" charset="0"/>
              </a:rPr>
              <a:t>1987</a:t>
            </a:r>
            <a:r>
              <a:rPr lang="en-US" altLang="en-IL" sz="1700" dirty="0">
                <a:solidFill>
                  <a:srgbClr val="5C5436"/>
                </a:solidFill>
                <a:latin typeface="Verdana" panose="020B0604030504040204" pitchFamily="34" charset="0"/>
                <a:ea typeface="Verdana" panose="020B0604030504040204" pitchFamily="34" charset="0"/>
              </a:rPr>
              <a:t> - </a:t>
            </a:r>
            <a:r>
              <a:rPr lang="en-IL" altLang="en-IL" sz="1700" dirty="0">
                <a:solidFill>
                  <a:srgbClr val="5C5436"/>
                </a:solidFill>
                <a:latin typeface="Verdana" panose="020B0604030504040204" pitchFamily="34" charset="0"/>
                <a:ea typeface="Verdana" panose="020B0604030504040204" pitchFamily="34" charset="0"/>
              </a:rPr>
              <a:t>BSc, with </a:t>
            </a:r>
            <a:r>
              <a:rPr lang="en-IL" altLang="en-IL" sz="1700" dirty="0" err="1">
                <a:solidFill>
                  <a:srgbClr val="5C5436"/>
                </a:solidFill>
                <a:latin typeface="Verdana" panose="020B0604030504040204" pitchFamily="34" charset="0"/>
                <a:ea typeface="Verdana" panose="020B0604030504040204" pitchFamily="34" charset="0"/>
              </a:rPr>
              <a:t>honors</a:t>
            </a:r>
            <a:r>
              <a:rPr lang="en-IL" altLang="en-IL" sz="1700" dirty="0">
                <a:solidFill>
                  <a:srgbClr val="5C5436"/>
                </a:solidFill>
                <a:latin typeface="Verdana" panose="020B0604030504040204" pitchFamily="34" charset="0"/>
                <a:ea typeface="Verdana" panose="020B0604030504040204" pitchFamily="34" charset="0"/>
              </a:rPr>
              <a:t>, in Aeronautical Engineering from the Technion</a:t>
            </a:r>
            <a:r>
              <a:rPr lang="en-US" altLang="en-IL" sz="1700" dirty="0">
                <a:solidFill>
                  <a:srgbClr val="5C5436"/>
                </a:solidFill>
                <a:latin typeface="Verdana" panose="020B0604030504040204" pitchFamily="34" charset="0"/>
                <a:ea typeface="Verdana" panose="020B0604030504040204" pitchFamily="34" charset="0"/>
              </a:rPr>
              <a:t>.</a:t>
            </a:r>
          </a:p>
          <a:p>
            <a:pPr defTabSz="718376" fontAlgn="base">
              <a:lnSpc>
                <a:spcPct val="100000"/>
              </a:lnSpc>
              <a:spcBef>
                <a:spcPts val="600"/>
              </a:spcBef>
              <a:spcAft>
                <a:spcPts val="600"/>
              </a:spcAft>
              <a:buClr>
                <a:srgbClr val="444B2B"/>
              </a:buClr>
              <a:buFont typeface="Wingdings" panose="05000000000000000000" pitchFamily="2" charset="2"/>
              <a:buChar char="Ø"/>
              <a:defRPr/>
            </a:pPr>
            <a:r>
              <a:rPr lang="en-US" sz="1700" dirty="0">
                <a:solidFill>
                  <a:srgbClr val="5C5436"/>
                </a:solidFill>
                <a:latin typeface="Verdana" panose="020B0604030504040204" pitchFamily="34" charset="0"/>
                <a:ea typeface="Verdana" panose="020B0604030504040204" pitchFamily="34" charset="0"/>
              </a:rPr>
              <a:t>Currently, Gil is involved in the electronics, advanced systems, optronics, sensors and intelligence domain, contributing to development of Elul’s business and expansion of the company’s customer base, both domestically and worldwide.</a:t>
            </a:r>
            <a:endParaRPr lang="en-IL" sz="1700" dirty="0">
              <a:solidFill>
                <a:srgbClr val="5C5436"/>
              </a:solidFill>
              <a:latin typeface="Verdana" panose="020B0604030504040204" pitchFamily="34" charset="0"/>
              <a:ea typeface="Verdana" panose="020B0604030504040204" pitchFamily="34" charset="0"/>
            </a:endParaRPr>
          </a:p>
          <a:p>
            <a:pPr lvl="0" defTabSz="718376" fontAlgn="base">
              <a:lnSpc>
                <a:spcPct val="100000"/>
              </a:lnSpc>
              <a:spcBef>
                <a:spcPts val="600"/>
              </a:spcBef>
              <a:spcAft>
                <a:spcPts val="600"/>
              </a:spcAft>
              <a:buClr>
                <a:srgbClr val="444B2B"/>
              </a:buClr>
              <a:buFont typeface="Wingdings" panose="05000000000000000000" pitchFamily="2" charset="2"/>
              <a:buChar char="Ø"/>
              <a:defRPr/>
            </a:pPr>
            <a:r>
              <a:rPr lang="en-US" altLang="en-IL" sz="1700" b="1" dirty="0">
                <a:solidFill>
                  <a:srgbClr val="5C5436"/>
                </a:solidFill>
                <a:latin typeface="Verdana" panose="020B0604030504040204" pitchFamily="34" charset="0"/>
                <a:ea typeface="Verdana" panose="020B0604030504040204" pitchFamily="34" charset="0"/>
              </a:rPr>
              <a:t>1965</a:t>
            </a:r>
            <a:r>
              <a:rPr lang="en-US" altLang="en-IL" sz="1700" dirty="0">
                <a:solidFill>
                  <a:srgbClr val="5C5436"/>
                </a:solidFill>
                <a:latin typeface="Verdana" panose="020B0604030504040204" pitchFamily="34" charset="0"/>
                <a:ea typeface="Verdana" panose="020B0604030504040204" pitchFamily="34" charset="0"/>
              </a:rPr>
              <a:t> - </a:t>
            </a:r>
            <a:r>
              <a:rPr lang="en-IL" altLang="en-IL" sz="1700" dirty="0">
                <a:solidFill>
                  <a:srgbClr val="5C5436"/>
                </a:solidFill>
                <a:latin typeface="Verdana" panose="020B0604030504040204" pitchFamily="34" charset="0"/>
                <a:ea typeface="Verdana" panose="020B0604030504040204" pitchFamily="34" charset="0"/>
              </a:rPr>
              <a:t>Born in </a:t>
            </a:r>
            <a:r>
              <a:rPr lang="en-IL" altLang="en-IL" sz="1700" dirty="0" err="1">
                <a:solidFill>
                  <a:srgbClr val="5C5436"/>
                </a:solidFill>
                <a:latin typeface="Verdana" panose="020B0604030504040204" pitchFamily="34" charset="0"/>
                <a:ea typeface="Verdana" panose="020B0604030504040204" pitchFamily="34" charset="0"/>
              </a:rPr>
              <a:t>Savyon</a:t>
            </a:r>
            <a:r>
              <a:rPr lang="en-IL" altLang="en-IL" sz="1700" dirty="0">
                <a:solidFill>
                  <a:srgbClr val="5C5436"/>
                </a:solidFill>
                <a:latin typeface="Verdana" panose="020B0604030504040204" pitchFamily="34" charset="0"/>
                <a:ea typeface="Verdana" panose="020B0604030504040204" pitchFamily="34" charset="0"/>
              </a:rPr>
              <a:t>, Israel, father to Shira (2001), Yoav (2007) and Ariel &amp; Dan (2009)</a:t>
            </a:r>
            <a:endParaRPr lang="en-US" sz="1700" dirty="0"/>
          </a:p>
        </p:txBody>
      </p:sp>
      <p:pic>
        <p:nvPicPr>
          <p:cNvPr id="7170" name="Picture 2">
            <a:extLst>
              <a:ext uri="{FF2B5EF4-FFF2-40B4-BE49-F238E27FC236}">
                <a16:creationId xmlns:a16="http://schemas.microsoft.com/office/drawing/2014/main" id="{2B89A054-750F-4F5A-B9E7-53383D0FB5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912424" y="460108"/>
            <a:ext cx="1674800" cy="16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9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2062-5B54-45D5-AC31-D209AD5ECA19}"/>
              </a:ext>
            </a:extLst>
          </p:cNvPr>
          <p:cNvSpPr>
            <a:spLocks noGrp="1"/>
          </p:cNvSpPr>
          <p:nvPr>
            <p:ph type="title"/>
          </p:nvPr>
        </p:nvSpPr>
        <p:spPr>
          <a:xfrm>
            <a:off x="3269686" y="332656"/>
            <a:ext cx="5652628" cy="830997"/>
          </a:xfrm>
          <a:noFill/>
          <a:ln>
            <a:noFill/>
          </a:ln>
        </p:spPr>
        <p:txBody>
          <a:bodyPr vert="horz" wrap="square" lIns="91440" tIns="45720" rIns="91440" bIns="45720" rtlCol="0" anchor="ctr" anchorCtr="1">
            <a:spAutoFit/>
          </a:bodyPr>
          <a:lstStyle/>
          <a:p>
            <a:pPr algn="ctr" eaLnBrk="0" fontAlgn="base" hangingPunct="0">
              <a:spcAft>
                <a:spcPct val="0"/>
              </a:spcAft>
            </a:pPr>
            <a:r>
              <a:rPr lang="en-US" altLang="en-IL" sz="2800" b="1" dirty="0" err="1">
                <a:solidFill>
                  <a:srgbClr val="5C5436"/>
                </a:solidFill>
                <a:latin typeface="Verdana" panose="020B0604030504040204" pitchFamily="34" charset="0"/>
                <a:ea typeface="Verdana" panose="020B0604030504040204" pitchFamily="34" charset="0"/>
                <a:cs typeface="Tahoma" panose="020B0604030504040204" pitchFamily="34" charset="0"/>
              </a:rPr>
              <a:t>Zvika</a:t>
            </a:r>
            <a:r>
              <a:rPr lang="en-US"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 </a:t>
            </a:r>
            <a:r>
              <a:rPr lang="en-US" altLang="en-IL" sz="2800" b="1" dirty="0" err="1">
                <a:solidFill>
                  <a:srgbClr val="5C5436"/>
                </a:solidFill>
                <a:latin typeface="Verdana" panose="020B0604030504040204" pitchFamily="34" charset="0"/>
                <a:ea typeface="Verdana" panose="020B0604030504040204" pitchFamily="34" charset="0"/>
                <a:cs typeface="Tahoma" panose="020B0604030504040204" pitchFamily="34" charset="0"/>
              </a:rPr>
              <a:t>Tsoran</a:t>
            </a:r>
            <a:br>
              <a:rPr lang="en-US"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b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VP, Land Systems</a:t>
            </a:r>
            <a:r>
              <a:rPr lang="en-US"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Elul Technologies Ltd.</a:t>
            </a:r>
            <a:endParaRPr lang="en-US" sz="2000" dirty="0">
              <a:solidFill>
                <a:srgbClr val="5C5436"/>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BAA3ADD1-FD0B-4B41-9938-FFB70AACE86D}"/>
              </a:ext>
            </a:extLst>
          </p:cNvPr>
          <p:cNvSpPr>
            <a:spLocks noGrp="1"/>
          </p:cNvSpPr>
          <p:nvPr>
            <p:ph idx="1"/>
          </p:nvPr>
        </p:nvSpPr>
        <p:spPr>
          <a:xfrm>
            <a:off x="238672" y="2136208"/>
            <a:ext cx="11401944" cy="4533152"/>
          </a:xfrm>
        </p:spPr>
        <p:txBody>
          <a:bodyPr vert="horz" lIns="91440" tIns="45720" rIns="91440" bIns="45720" rtlCol="0">
            <a:noAutofit/>
          </a:bodyPr>
          <a:lstStyle/>
          <a:p>
            <a:pPr lvl="0" rtl="0" fontAlgn="base">
              <a:lnSpc>
                <a:spcPct val="107000"/>
              </a:lnSpc>
              <a:spcAft>
                <a:spcPts val="800"/>
              </a:spcAft>
              <a:buSzPct val="100000"/>
              <a:buFont typeface="Wingdings" panose="05000000000000000000" pitchFamily="2" charset="2"/>
              <a:buChar char="Ø"/>
              <a:tabLst>
                <a:tab pos="457200" algn="l"/>
              </a:tabLst>
            </a:pPr>
            <a:r>
              <a:rPr lang="en-IL" sz="1800" b="1" dirty="0">
                <a:solidFill>
                  <a:srgbClr val="5C5436"/>
                </a:solidFill>
                <a:latin typeface="Verdana" panose="020B0604030504040204" pitchFamily="34" charset="0"/>
                <a:ea typeface="Verdana" panose="020B0604030504040204" pitchFamily="34" charset="0"/>
              </a:rPr>
              <a:t>202</a:t>
            </a:r>
            <a:r>
              <a:rPr lang="en-US" sz="1800" b="1" dirty="0">
                <a:solidFill>
                  <a:srgbClr val="5C5436"/>
                </a:solidFill>
                <a:latin typeface="Verdana" panose="020B0604030504040204" pitchFamily="34" charset="0"/>
                <a:ea typeface="Verdana" panose="020B0604030504040204" pitchFamily="34" charset="0"/>
              </a:rPr>
              <a:t>2 </a:t>
            </a:r>
            <a:r>
              <a:rPr lang="en-IL" sz="1800" b="1" dirty="0">
                <a:solidFill>
                  <a:srgbClr val="5C5436"/>
                </a:solidFill>
                <a:latin typeface="Verdana" panose="020B0604030504040204" pitchFamily="34" charset="0"/>
                <a:ea typeface="Verdana" panose="020B0604030504040204" pitchFamily="34" charset="0"/>
              </a:rPr>
              <a:t>– </a:t>
            </a:r>
            <a:r>
              <a:rPr lang="en-US" sz="1800" dirty="0" err="1">
                <a:solidFill>
                  <a:srgbClr val="5C5436"/>
                </a:solidFill>
                <a:latin typeface="Verdana" panose="020B0604030504040204" pitchFamily="34" charset="0"/>
                <a:ea typeface="Verdana" panose="020B0604030504040204" pitchFamily="34" charset="0"/>
              </a:rPr>
              <a:t>Zvika</a:t>
            </a:r>
            <a:r>
              <a:rPr lang="en-US" sz="1800" dirty="0">
                <a:solidFill>
                  <a:srgbClr val="5C5436"/>
                </a:solidFill>
                <a:latin typeface="Verdana" panose="020B0604030504040204" pitchFamily="34" charset="0"/>
                <a:ea typeface="Verdana" panose="020B0604030504040204" pitchFamily="34" charset="0"/>
              </a:rPr>
              <a:t> </a:t>
            </a:r>
            <a:r>
              <a:rPr lang="en-US" sz="1800" dirty="0" err="1">
                <a:solidFill>
                  <a:srgbClr val="5C5436"/>
                </a:solidFill>
                <a:latin typeface="Verdana" panose="020B0604030504040204" pitchFamily="34" charset="0"/>
                <a:ea typeface="Verdana" panose="020B0604030504040204" pitchFamily="34" charset="0"/>
              </a:rPr>
              <a:t>Tsoran</a:t>
            </a:r>
            <a:r>
              <a:rPr lang="en-US" sz="1800"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joined Elul Technologies Ltd. as VP Land Systems</a:t>
            </a:r>
          </a:p>
          <a:p>
            <a:pPr lvl="0" fontAlgn="base">
              <a:lnSpc>
                <a:spcPct val="107000"/>
              </a:lnSpc>
              <a:spcAft>
                <a:spcPts val="800"/>
              </a:spcAft>
              <a:buSzPct val="100000"/>
              <a:buFont typeface="Wingdings" panose="05000000000000000000" pitchFamily="2" charset="2"/>
              <a:buChar char="Ø"/>
              <a:tabLst>
                <a:tab pos="457200" algn="l"/>
              </a:tabLst>
            </a:pPr>
            <a:r>
              <a:rPr lang="en-IL" sz="1800" b="1" dirty="0">
                <a:solidFill>
                  <a:srgbClr val="5C5436"/>
                </a:solidFill>
                <a:latin typeface="Verdana" panose="020B0604030504040204" pitchFamily="34" charset="0"/>
                <a:ea typeface="Verdana" panose="020B0604030504040204" pitchFamily="34" charset="0"/>
              </a:rPr>
              <a:t>201</a:t>
            </a:r>
            <a:r>
              <a:rPr lang="en-US" sz="1800" b="1" dirty="0">
                <a:solidFill>
                  <a:srgbClr val="5C5436"/>
                </a:solidFill>
                <a:latin typeface="Verdana" panose="020B0604030504040204" pitchFamily="34" charset="0"/>
                <a:ea typeface="Verdana" panose="020B0604030504040204" pitchFamily="34" charset="0"/>
              </a:rPr>
              <a:t>9</a:t>
            </a:r>
            <a:r>
              <a:rPr lang="en-IL" sz="1800" b="1" dirty="0">
                <a:solidFill>
                  <a:srgbClr val="5C5436"/>
                </a:solidFill>
                <a:latin typeface="Verdana" panose="020B0604030504040204" pitchFamily="34" charset="0"/>
                <a:ea typeface="Verdana" panose="020B0604030504040204" pitchFamily="34" charset="0"/>
              </a:rPr>
              <a:t>-20</a:t>
            </a:r>
            <a:r>
              <a:rPr lang="en-US" sz="1800" b="1" dirty="0">
                <a:solidFill>
                  <a:srgbClr val="5C5436"/>
                </a:solidFill>
                <a:latin typeface="Verdana" panose="020B0604030504040204" pitchFamily="34" charset="0"/>
                <a:ea typeface="Verdana" panose="020B0604030504040204" pitchFamily="34" charset="0"/>
              </a:rPr>
              <a:t>22</a:t>
            </a:r>
            <a:r>
              <a:rPr lang="en-IL" sz="1800" b="1"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a:t>
            </a:r>
            <a:r>
              <a:rPr lang="en-IL" sz="1800" b="1"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Head, </a:t>
            </a:r>
            <a:r>
              <a:rPr lang="en-US" sz="1800" dirty="0">
                <a:solidFill>
                  <a:srgbClr val="5C5436"/>
                </a:solidFill>
                <a:latin typeface="Verdana" panose="020B0604030504040204" pitchFamily="34" charset="0"/>
                <a:ea typeface="Verdana" panose="020B0604030504040204" pitchFamily="34" charset="0"/>
              </a:rPr>
              <a:t>Firefighter &amp; Rescue Academy of Israel</a:t>
            </a:r>
            <a:endParaRPr lang="en-IL" sz="1800" dirty="0">
              <a:solidFill>
                <a:srgbClr val="5C5436"/>
              </a:solidFill>
              <a:latin typeface="Verdana" panose="020B0604030504040204" pitchFamily="34" charset="0"/>
              <a:ea typeface="Verdana" panose="020B0604030504040204" pitchFamily="34" charset="0"/>
            </a:endParaRPr>
          </a:p>
          <a:p>
            <a:pPr lvl="0" fontAlgn="base">
              <a:lnSpc>
                <a:spcPct val="107000"/>
              </a:lnSpc>
              <a:spcAft>
                <a:spcPts val="800"/>
              </a:spcAft>
              <a:buSzPct val="100000"/>
              <a:buFont typeface="Wingdings" panose="05000000000000000000" pitchFamily="2" charset="2"/>
              <a:buChar char="Ø"/>
              <a:tabLst>
                <a:tab pos="457200" algn="l"/>
              </a:tabLst>
            </a:pPr>
            <a:r>
              <a:rPr lang="en-US" sz="1800" b="1" dirty="0">
                <a:solidFill>
                  <a:srgbClr val="5C5436"/>
                </a:solidFill>
                <a:latin typeface="Verdana" panose="020B0604030504040204" pitchFamily="34" charset="0"/>
                <a:ea typeface="Verdana" panose="020B0604030504040204" pitchFamily="34" charset="0"/>
              </a:rPr>
              <a:t>2015-2018</a:t>
            </a:r>
            <a:r>
              <a:rPr lang="en-IL" sz="1800" b="1"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a:t>
            </a:r>
            <a:r>
              <a:rPr lang="en-IL" sz="1800" b="1" dirty="0">
                <a:solidFill>
                  <a:srgbClr val="5C5436"/>
                </a:solidFill>
                <a:latin typeface="Verdana" panose="020B0604030504040204" pitchFamily="34" charset="0"/>
                <a:ea typeface="Verdana" panose="020B0604030504040204" pitchFamily="34" charset="0"/>
              </a:rPr>
              <a:t> </a:t>
            </a:r>
            <a:r>
              <a:rPr lang="en-US" sz="1800" dirty="0">
                <a:solidFill>
                  <a:srgbClr val="5C5436"/>
                </a:solidFill>
                <a:latin typeface="Verdana" panose="020B0604030504040204" pitchFamily="34" charset="0"/>
                <a:ea typeface="Verdana" panose="020B0604030504040204" pitchFamily="34" charset="0"/>
              </a:rPr>
              <a:t>Brigade Commander of Haifa District Home Front Command Unit, IDF</a:t>
            </a:r>
            <a:endParaRPr lang="en-IL" sz="1800" dirty="0">
              <a:solidFill>
                <a:srgbClr val="5C5436"/>
              </a:solidFill>
              <a:latin typeface="Verdana" panose="020B0604030504040204" pitchFamily="34" charset="0"/>
              <a:ea typeface="Verdana" panose="020B0604030504040204" pitchFamily="34" charset="0"/>
            </a:endParaRPr>
          </a:p>
          <a:p>
            <a:pPr lvl="0" fontAlgn="base">
              <a:lnSpc>
                <a:spcPct val="107000"/>
              </a:lnSpc>
              <a:spcAft>
                <a:spcPts val="800"/>
              </a:spcAft>
              <a:buSzPct val="100000"/>
              <a:buFont typeface="Wingdings" panose="05000000000000000000" pitchFamily="2" charset="2"/>
              <a:buChar char="Ø"/>
              <a:tabLst>
                <a:tab pos="457200" algn="l"/>
              </a:tabLst>
            </a:pPr>
            <a:r>
              <a:rPr lang="en-IL" sz="1800" b="1" dirty="0">
                <a:solidFill>
                  <a:srgbClr val="5C5436"/>
                </a:solidFill>
                <a:latin typeface="Verdana" panose="020B0604030504040204" pitchFamily="34" charset="0"/>
                <a:ea typeface="Verdana" panose="020B0604030504040204" pitchFamily="34" charset="0"/>
              </a:rPr>
              <a:t>20</a:t>
            </a:r>
            <a:r>
              <a:rPr lang="en-US" sz="1800" b="1" dirty="0">
                <a:solidFill>
                  <a:srgbClr val="5C5436"/>
                </a:solidFill>
                <a:latin typeface="Verdana" panose="020B0604030504040204" pitchFamily="34" charset="0"/>
                <a:ea typeface="Verdana" panose="020B0604030504040204" pitchFamily="34" charset="0"/>
              </a:rPr>
              <a:t>1</a:t>
            </a:r>
            <a:r>
              <a:rPr lang="en-IL" sz="1800" b="1" dirty="0">
                <a:solidFill>
                  <a:srgbClr val="5C5436"/>
                </a:solidFill>
                <a:latin typeface="Verdana" panose="020B0604030504040204" pitchFamily="34" charset="0"/>
                <a:ea typeface="Verdana" panose="020B0604030504040204" pitchFamily="34" charset="0"/>
              </a:rPr>
              <a:t>1-20</a:t>
            </a:r>
            <a:r>
              <a:rPr lang="en-US" sz="1800" b="1" dirty="0">
                <a:solidFill>
                  <a:srgbClr val="5C5436"/>
                </a:solidFill>
                <a:latin typeface="Verdana" panose="020B0604030504040204" pitchFamily="34" charset="0"/>
                <a:ea typeface="Verdana" panose="020B0604030504040204" pitchFamily="34" charset="0"/>
              </a:rPr>
              <a:t>15</a:t>
            </a:r>
            <a:r>
              <a:rPr lang="en-IL" sz="1800" b="1"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a:t>
            </a:r>
            <a:r>
              <a:rPr lang="en-IL" sz="1800" b="1" dirty="0">
                <a:solidFill>
                  <a:srgbClr val="5C5436"/>
                </a:solidFill>
                <a:latin typeface="Verdana" panose="020B0604030504040204" pitchFamily="34" charset="0"/>
                <a:ea typeface="Verdana" panose="020B0604030504040204" pitchFamily="34" charset="0"/>
              </a:rPr>
              <a:t> </a:t>
            </a:r>
            <a:r>
              <a:rPr lang="en-US" sz="1800" dirty="0">
                <a:solidFill>
                  <a:srgbClr val="5C5436"/>
                </a:solidFill>
                <a:latin typeface="Verdana" panose="020B0604030504040204" pitchFamily="34" charset="0"/>
                <a:ea typeface="Verdana" panose="020B0604030504040204" pitchFamily="34" charset="0"/>
              </a:rPr>
              <a:t>Deputy Commander of 91st Division, IDF; 2013-2015 – Commander of the College of Command and Staff, IDF</a:t>
            </a:r>
            <a:endParaRPr lang="en-IL" sz="1800" dirty="0">
              <a:solidFill>
                <a:srgbClr val="5C5436"/>
              </a:solidFill>
              <a:latin typeface="Verdana" panose="020B0604030504040204" pitchFamily="34" charset="0"/>
              <a:ea typeface="Verdana" panose="020B0604030504040204" pitchFamily="34" charset="0"/>
            </a:endParaRPr>
          </a:p>
          <a:p>
            <a:pPr lvl="0" fontAlgn="base">
              <a:lnSpc>
                <a:spcPct val="107000"/>
              </a:lnSpc>
              <a:spcAft>
                <a:spcPts val="800"/>
              </a:spcAft>
              <a:buSzPct val="100000"/>
              <a:buFont typeface="Wingdings" panose="05000000000000000000" pitchFamily="2" charset="2"/>
              <a:buChar char="Ø"/>
              <a:tabLst>
                <a:tab pos="457200" algn="l"/>
              </a:tabLst>
            </a:pPr>
            <a:r>
              <a:rPr lang="en-US" sz="1800" b="1" dirty="0">
                <a:solidFill>
                  <a:srgbClr val="5C5436"/>
                </a:solidFill>
                <a:latin typeface="Verdana" panose="020B0604030504040204" pitchFamily="34" charset="0"/>
                <a:ea typeface="Verdana" panose="020B0604030504040204" pitchFamily="34" charset="0"/>
              </a:rPr>
              <a:t>2008-2011</a:t>
            </a:r>
            <a:r>
              <a:rPr lang="en-IL" sz="1800" b="1" dirty="0">
                <a:solidFill>
                  <a:srgbClr val="5C5436"/>
                </a:solidFill>
                <a:latin typeface="Verdana" panose="020B0604030504040204" pitchFamily="34" charset="0"/>
                <a:ea typeface="Verdana" panose="020B0604030504040204" pitchFamily="34" charset="0"/>
              </a:rPr>
              <a:t> </a:t>
            </a:r>
            <a:r>
              <a:rPr lang="en-IL" sz="1800" dirty="0">
                <a:solidFill>
                  <a:srgbClr val="5C5436"/>
                </a:solidFill>
                <a:latin typeface="Verdana" panose="020B0604030504040204" pitchFamily="34" charset="0"/>
                <a:ea typeface="Verdana" panose="020B0604030504040204" pitchFamily="34" charset="0"/>
              </a:rPr>
              <a:t>–</a:t>
            </a:r>
            <a:r>
              <a:rPr lang="en-IL" sz="1800" b="1" dirty="0">
                <a:solidFill>
                  <a:srgbClr val="5C5436"/>
                </a:solidFill>
                <a:latin typeface="Verdana" panose="020B0604030504040204" pitchFamily="34" charset="0"/>
                <a:ea typeface="Verdana" panose="020B0604030504040204" pitchFamily="34" charset="0"/>
              </a:rPr>
              <a:t> </a:t>
            </a:r>
            <a:r>
              <a:rPr lang="en-US" sz="1800" dirty="0">
                <a:solidFill>
                  <a:srgbClr val="5C5436"/>
                </a:solidFill>
                <a:latin typeface="Verdana" panose="020B0604030504040204" pitchFamily="34" charset="0"/>
                <a:ea typeface="Verdana" panose="020B0604030504040204" pitchFamily="34" charset="0"/>
              </a:rPr>
              <a:t>Head of Department, Training &amp; Development, GFC; Commander of Armor Reserves Brigade, IDF</a:t>
            </a:r>
            <a:endParaRPr lang="en-IL" sz="1800" dirty="0">
              <a:solidFill>
                <a:srgbClr val="5C5436"/>
              </a:solidFill>
              <a:latin typeface="Verdana" panose="020B0604030504040204" pitchFamily="34" charset="0"/>
              <a:ea typeface="Verdana" panose="020B0604030504040204" pitchFamily="34" charset="0"/>
            </a:endParaRPr>
          </a:p>
          <a:p>
            <a:pPr>
              <a:buFont typeface="Wingdings" panose="05000000000000000000" pitchFamily="2" charset="2"/>
              <a:buChar char="Ø"/>
            </a:pPr>
            <a:r>
              <a:rPr lang="en-IL" sz="1800" b="1" dirty="0">
                <a:solidFill>
                  <a:srgbClr val="5C5436"/>
                </a:solidFill>
                <a:latin typeface="Verdana" panose="020B0604030504040204" pitchFamily="34" charset="0"/>
                <a:ea typeface="Verdana" panose="020B0604030504040204" pitchFamily="34" charset="0"/>
              </a:rPr>
              <a:t>20</a:t>
            </a:r>
            <a:r>
              <a:rPr lang="en-US" sz="1800" b="1" dirty="0">
                <a:solidFill>
                  <a:srgbClr val="5C5436"/>
                </a:solidFill>
                <a:latin typeface="Verdana" panose="020B0604030504040204" pitchFamily="34" charset="0"/>
                <a:ea typeface="Verdana" panose="020B0604030504040204" pitchFamily="34" charset="0"/>
              </a:rPr>
              <a:t>22 </a:t>
            </a:r>
            <a:r>
              <a:rPr lang="en-IL" sz="1800" b="1" dirty="0">
                <a:solidFill>
                  <a:srgbClr val="5C5436"/>
                </a:solidFill>
                <a:latin typeface="Verdana" panose="020B0604030504040204" pitchFamily="34" charset="0"/>
                <a:ea typeface="Verdana" panose="020B0604030504040204" pitchFamily="34" charset="0"/>
              </a:rPr>
              <a:t>– </a:t>
            </a:r>
            <a:r>
              <a:rPr lang="en-US" sz="1800" dirty="0">
                <a:solidFill>
                  <a:srgbClr val="5C5436"/>
                </a:solidFill>
                <a:latin typeface="Verdana" panose="020B0604030504040204" pitchFamily="34" charset="0"/>
                <a:ea typeface="Verdana" panose="020B0604030504040204" pitchFamily="34" charset="0"/>
              </a:rPr>
              <a:t>Wexner Senior Leaders Program, Harvard University; 2013 – Directors &amp; Senior Executives Program, School of Directors &amp; Finance; 2006-2007 – MA, Military &amp; Strategy, AWC, Carlisle, PA; 2000-2002 – BA, Human Resources Manager, Ben Gurion University, Israel; 1999-2000 – Command &amp; Leadership course, College of National Security, Israel</a:t>
            </a:r>
          </a:p>
        </p:txBody>
      </p:sp>
      <p:pic>
        <p:nvPicPr>
          <p:cNvPr id="5" name="Picture 4">
            <a:extLst>
              <a:ext uri="{FF2B5EF4-FFF2-40B4-BE49-F238E27FC236}">
                <a16:creationId xmlns:a16="http://schemas.microsoft.com/office/drawing/2014/main" id="{E320F80C-36A8-4D5D-B98D-E13F8342DF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70976" y="363743"/>
            <a:ext cx="1872901" cy="1772465"/>
          </a:xfrm>
          <a:prstGeom prst="rect">
            <a:avLst/>
          </a:prstGeom>
        </p:spPr>
      </p:pic>
    </p:spTree>
    <p:extLst>
      <p:ext uri="{BB962C8B-B14F-4D97-AF65-F5344CB8AC3E}">
        <p14:creationId xmlns:p14="http://schemas.microsoft.com/office/powerpoint/2010/main" val="30108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BBF7-F371-4CA0-A33C-E5B84808B541}"/>
              </a:ext>
            </a:extLst>
          </p:cNvPr>
          <p:cNvSpPr>
            <a:spLocks noGrp="1"/>
          </p:cNvSpPr>
          <p:nvPr>
            <p:ph type="title"/>
          </p:nvPr>
        </p:nvSpPr>
        <p:spPr>
          <a:xfrm>
            <a:off x="2362714" y="332656"/>
            <a:ext cx="7466570" cy="892552"/>
          </a:xfrm>
          <a:noFill/>
          <a:ln>
            <a:noFill/>
          </a:ln>
        </p:spPr>
        <p:txBody>
          <a:bodyPr vert="horz" wrap="square" lIns="91440" tIns="45720" rIns="91440" bIns="45720" rtlCol="0" anchor="ctr" anchorCtr="1">
            <a:spAutoFit/>
          </a:bodyPr>
          <a:lstStyle/>
          <a:p>
            <a:pPr algn="ctr" eaLnBrk="0" fontAlgn="base" hangingPunct="0">
              <a:spcAft>
                <a:spcPct val="0"/>
              </a:spcAft>
            </a:pP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Many Gerskovich</a:t>
            </a:r>
            <a:r>
              <a:rPr lang="en-IL" altLang="en-IL" sz="3200" b="1" dirty="0">
                <a:solidFill>
                  <a:srgbClr val="5C5436"/>
                </a:solidFill>
                <a:latin typeface="Baskerville Old Face" panose="02020602080505020303" pitchFamily="18" charset="0"/>
                <a:cs typeface="Tahoma" panose="020B0604030504040204" pitchFamily="34" charset="0"/>
              </a:rPr>
              <a:t> </a:t>
            </a:r>
            <a:br>
              <a:rPr lang="en-US" altLang="en-IL" sz="3200" b="1" dirty="0">
                <a:solidFill>
                  <a:srgbClr val="5C5436"/>
                </a:solidFill>
                <a:latin typeface="Baskerville Old Face" panose="02020602080505020303" pitchFamily="18" charset="0"/>
                <a:cs typeface="Tahoma" panose="020B0604030504040204" pitchFamily="34" charset="0"/>
              </a:rPr>
            </a:b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VP Engines &amp; Mechanical Systems</a:t>
            </a:r>
            <a:r>
              <a:rPr lang="en-US"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Elul Technologies Ltd.</a:t>
            </a:r>
            <a:endParaRPr lang="en-US" sz="2000" dirty="0">
              <a:solidFill>
                <a:srgbClr val="5C5436"/>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010E89B7-4CA9-4D5C-880C-D8E189A3C5E9}"/>
              </a:ext>
            </a:extLst>
          </p:cNvPr>
          <p:cNvSpPr>
            <a:spLocks noGrp="1"/>
          </p:cNvSpPr>
          <p:nvPr>
            <p:ph idx="1"/>
          </p:nvPr>
        </p:nvSpPr>
        <p:spPr>
          <a:xfrm>
            <a:off x="101051" y="2211650"/>
            <a:ext cx="12028515" cy="4320480"/>
          </a:xfrm>
        </p:spPr>
        <p:txBody>
          <a:bodyPr vert="horz" lIns="91440" tIns="45720" rIns="91440" bIns="45720" rtlCol="0">
            <a:noAutofit/>
          </a:bodyPr>
          <a:lstStyle/>
          <a:p>
            <a:pPr defTabSz="718376" fontAlgn="base">
              <a:lnSpc>
                <a:spcPct val="110000"/>
              </a:lnSpc>
              <a:spcBef>
                <a:spcPts val="600"/>
              </a:spcBef>
              <a:spcAft>
                <a:spcPts val="600"/>
              </a:spcAft>
              <a:buClr>
                <a:srgbClr val="444B2B"/>
              </a:buClr>
              <a:buFont typeface="Wingdings" panose="05000000000000000000" pitchFamily="2" charset="2"/>
              <a:buChar char="Ø"/>
            </a:pPr>
            <a:r>
              <a:rPr lang="en-US" altLang="en-IL" sz="1800" b="1" dirty="0">
                <a:solidFill>
                  <a:srgbClr val="5C5436"/>
                </a:solidFill>
                <a:latin typeface="Verdana" panose="020B0604030504040204" pitchFamily="34" charset="0"/>
                <a:ea typeface="Verdana" panose="020B0604030504040204" pitchFamily="34" charset="0"/>
              </a:rPr>
              <a:t>2010-Present </a:t>
            </a:r>
            <a:r>
              <a:rPr lang="en-US" altLang="en-IL" sz="1800" dirty="0">
                <a:solidFill>
                  <a:srgbClr val="5C5436"/>
                </a:solidFill>
                <a:latin typeface="Verdana" panose="020B0604030504040204" pitchFamily="34" charset="0"/>
                <a:ea typeface="Verdana" panose="020B0604030504040204" pitchFamily="34" charset="0"/>
              </a:rPr>
              <a:t>-</a:t>
            </a:r>
            <a:r>
              <a:rPr lang="en-IL" altLang="en-IL" sz="1800" dirty="0">
                <a:solidFill>
                  <a:srgbClr val="5C5436"/>
                </a:solidFill>
                <a:latin typeface="Verdana" panose="020B0604030504040204" pitchFamily="34" charset="0"/>
                <a:ea typeface="Verdana" panose="020B0604030504040204" pitchFamily="34" charset="0"/>
              </a:rPr>
              <a:t>Joined Elul following 24 years of service </a:t>
            </a:r>
            <a:r>
              <a:rPr lang="en-US" altLang="en-IL" sz="1800" dirty="0">
                <a:solidFill>
                  <a:srgbClr val="5C5436"/>
                </a:solidFill>
                <a:latin typeface="Verdana" panose="020B0604030504040204" pitchFamily="34" charset="0"/>
                <a:ea typeface="Verdana" panose="020B0604030504040204" pitchFamily="34" charset="0"/>
              </a:rPr>
              <a:t>in</a:t>
            </a:r>
            <a:r>
              <a:rPr lang="en-IL" altLang="en-IL" sz="1800" dirty="0">
                <a:solidFill>
                  <a:srgbClr val="5C5436"/>
                </a:solidFill>
                <a:latin typeface="Verdana" panose="020B0604030504040204" pitchFamily="34" charset="0"/>
                <a:ea typeface="Verdana" panose="020B0604030504040204" pitchFamily="34" charset="0"/>
              </a:rPr>
              <a:t> the IAF – Israeli Air Force, and MOD NY Purchasing Mission. Retired as Lt. Col. Accumulated extensive experience in engineering, operating, maintenance, logistics, procurement and commercial </a:t>
            </a:r>
            <a:r>
              <a:rPr lang="en-US" altLang="en-IL" sz="1800" dirty="0">
                <a:solidFill>
                  <a:srgbClr val="5C5436"/>
                </a:solidFill>
                <a:latin typeface="Verdana" panose="020B0604030504040204" pitchFamily="34" charset="0"/>
                <a:ea typeface="Verdana" panose="020B0604030504040204" pitchFamily="34" charset="0"/>
              </a:rPr>
              <a:t>activities</a:t>
            </a:r>
            <a:r>
              <a:rPr lang="en-IL" altLang="en-IL" sz="1800" dirty="0">
                <a:solidFill>
                  <a:srgbClr val="5C5436"/>
                </a:solidFill>
                <a:latin typeface="Verdana" panose="020B0604030504040204" pitchFamily="34" charset="0"/>
                <a:ea typeface="Verdana" panose="020B0604030504040204" pitchFamily="34" charset="0"/>
              </a:rPr>
              <a:t> relating to airborne platforms and mechanical systems. Played key role in the procurement process, development and implementation of the F16I (Storm) and the Apache Longbow</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defTabSz="718376" fontAlgn="base">
              <a:lnSpc>
                <a:spcPct val="110000"/>
              </a:lnSpc>
              <a:spcBef>
                <a:spcPts val="600"/>
              </a:spcBef>
              <a:spcAft>
                <a:spcPts val="600"/>
              </a:spcAft>
              <a:buClr>
                <a:srgbClr val="444B2B"/>
              </a:buClr>
              <a:buFont typeface="Wingdings" panose="05000000000000000000" pitchFamily="2" charset="2"/>
              <a:buChar char="Ø"/>
            </a:pPr>
            <a:r>
              <a:rPr lang="en-IL" altLang="en-IL" sz="1800" dirty="0">
                <a:solidFill>
                  <a:srgbClr val="5C5436"/>
                </a:solidFill>
                <a:latin typeface="Verdana" panose="020B0604030504040204" pitchFamily="34" charset="0"/>
                <a:ea typeface="Verdana" panose="020B0604030504040204" pitchFamily="34" charset="0"/>
              </a:rPr>
              <a:t>Served as IAF Head, Mechanical </a:t>
            </a:r>
            <a:r>
              <a:rPr lang="en-US" altLang="en-IL" sz="1800" dirty="0">
                <a:solidFill>
                  <a:srgbClr val="5C5436"/>
                </a:solidFill>
                <a:latin typeface="Verdana" panose="020B0604030504040204" pitchFamily="34" charset="0"/>
                <a:ea typeface="Verdana" panose="020B0604030504040204" pitchFamily="34" charset="0"/>
              </a:rPr>
              <a:t>B</a:t>
            </a:r>
            <a:r>
              <a:rPr lang="en-IL" altLang="en-IL" sz="1800" dirty="0">
                <a:solidFill>
                  <a:srgbClr val="5C5436"/>
                </a:solidFill>
                <a:latin typeface="Verdana" panose="020B0604030504040204" pitchFamily="34" charset="0"/>
                <a:ea typeface="Verdana" panose="020B0604030504040204" pitchFamily="34" charset="0"/>
              </a:rPr>
              <a:t>ranch, Engineering </a:t>
            </a:r>
            <a:r>
              <a:rPr lang="en-US" altLang="en-IL" sz="1800" dirty="0">
                <a:solidFill>
                  <a:srgbClr val="5C5436"/>
                </a:solidFill>
                <a:latin typeface="Verdana" panose="020B0604030504040204" pitchFamily="34" charset="0"/>
                <a:ea typeface="Verdana" panose="020B0604030504040204" pitchFamily="34" charset="0"/>
              </a:rPr>
              <a:t>Wing</a:t>
            </a:r>
            <a:r>
              <a:rPr lang="en-IL" altLang="en-IL" sz="1800" dirty="0">
                <a:solidFill>
                  <a:srgbClr val="5C5436"/>
                </a:solidFill>
                <a:latin typeface="Verdana" panose="020B0604030504040204" pitchFamily="34" charset="0"/>
                <a:ea typeface="Verdana" panose="020B0604030504040204" pitchFamily="34" charset="0"/>
              </a:rPr>
              <a:t>; responsible for all mechanical systems of the IAF airborne platforms; Head of Transportation </a:t>
            </a:r>
            <a:r>
              <a:rPr lang="en-US" altLang="en-IL" sz="1800" dirty="0">
                <a:solidFill>
                  <a:srgbClr val="5C5436"/>
                </a:solidFill>
                <a:latin typeface="Verdana" panose="020B0604030504040204" pitchFamily="34" charset="0"/>
                <a:ea typeface="Verdana" panose="020B0604030504040204" pitchFamily="34" charset="0"/>
              </a:rPr>
              <a:t>B</a:t>
            </a:r>
            <a:r>
              <a:rPr lang="en-IL" altLang="en-IL" sz="1800" dirty="0">
                <a:solidFill>
                  <a:srgbClr val="5C5436"/>
                </a:solidFill>
                <a:latin typeface="Verdana" panose="020B0604030504040204" pitchFamily="34" charset="0"/>
                <a:ea typeface="Verdana" panose="020B0604030504040204" pitchFamily="34" charset="0"/>
              </a:rPr>
              <a:t>ranch, responsible for safety and availability of C-130, B707 &amp; B200 fleets</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defTabSz="718376" fontAlgn="base">
              <a:lnSpc>
                <a:spcPct val="110000"/>
              </a:lnSpc>
              <a:spcBef>
                <a:spcPts val="600"/>
              </a:spcBef>
              <a:spcAft>
                <a:spcPts val="600"/>
              </a:spcAft>
              <a:buClr>
                <a:srgbClr val="444B2B"/>
              </a:buClr>
              <a:buFont typeface="Wingdings" panose="05000000000000000000" pitchFamily="2" charset="2"/>
              <a:buChar char="Ø"/>
            </a:pPr>
            <a:r>
              <a:rPr lang="en-IL" altLang="en-IL" sz="1800" dirty="0">
                <a:solidFill>
                  <a:srgbClr val="5C5436"/>
                </a:solidFill>
                <a:latin typeface="Verdana" panose="020B0604030504040204" pitchFamily="34" charset="0"/>
                <a:ea typeface="Verdana" panose="020B0604030504040204" pitchFamily="34" charset="0"/>
              </a:rPr>
              <a:t>In his last assignment with the IAF, served as Director of Aircraft Programs and Air Force Procurement at the MOD NY Purchasing Mission</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defTabSz="718376" fontAlgn="base">
              <a:lnSpc>
                <a:spcPct val="110000"/>
              </a:lnSpc>
              <a:spcBef>
                <a:spcPts val="600"/>
              </a:spcBef>
              <a:spcAft>
                <a:spcPts val="600"/>
              </a:spcAft>
              <a:buClr>
                <a:srgbClr val="444B2B"/>
              </a:buClr>
              <a:buFont typeface="Wingdings" panose="05000000000000000000" pitchFamily="2" charset="2"/>
              <a:buChar char="Ø"/>
            </a:pPr>
            <a:r>
              <a:rPr lang="en-US" altLang="en-IL" sz="1800" dirty="0">
                <a:solidFill>
                  <a:srgbClr val="5C5436"/>
                </a:solidFill>
                <a:latin typeface="Verdana" panose="020B0604030504040204" pitchFamily="34" charset="0"/>
                <a:ea typeface="Verdana" panose="020B0604030504040204" pitchFamily="34" charset="0"/>
              </a:rPr>
              <a:t>E</a:t>
            </a:r>
            <a:r>
              <a:rPr lang="en-IL" altLang="en-IL" sz="1800" dirty="0">
                <a:solidFill>
                  <a:srgbClr val="5C5436"/>
                </a:solidFill>
                <a:latin typeface="Verdana" panose="020B0604030504040204" pitchFamily="34" charset="0"/>
                <a:ea typeface="Verdana" panose="020B0604030504040204" pitchFamily="34" charset="0"/>
              </a:rPr>
              <a:t>MBA </a:t>
            </a:r>
            <a:r>
              <a:rPr lang="en-US" altLang="en-IL" sz="1800" dirty="0">
                <a:solidFill>
                  <a:srgbClr val="5C5436"/>
                </a:solidFill>
                <a:latin typeface="Verdana" panose="020B0604030504040204" pitchFamily="34" charset="0"/>
                <a:ea typeface="Verdana" panose="020B0604030504040204" pitchFamily="34" charset="0"/>
              </a:rPr>
              <a:t>from </a:t>
            </a:r>
            <a:r>
              <a:rPr lang="en-IL" altLang="en-IL" sz="1800" dirty="0">
                <a:solidFill>
                  <a:srgbClr val="5C5436"/>
                </a:solidFill>
                <a:latin typeface="Verdana" panose="020B0604030504040204" pitchFamily="34" charset="0"/>
                <a:ea typeface="Verdana" panose="020B0604030504040204" pitchFamily="34" charset="0"/>
              </a:rPr>
              <a:t>Beer Sheva University</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1997</a:t>
            </a:r>
            <a:r>
              <a:rPr lang="en-US" altLang="en-IL" sz="1800" dirty="0">
                <a:solidFill>
                  <a:srgbClr val="5C5436"/>
                </a:solidFill>
                <a:latin typeface="Verdana" panose="020B0604030504040204" pitchFamily="34" charset="0"/>
                <a:ea typeface="Verdana" panose="020B0604030504040204" pitchFamily="34" charset="0"/>
              </a:rPr>
              <a:t>)</a:t>
            </a:r>
            <a:r>
              <a:rPr lang="en-IL" altLang="en-IL" sz="1800" dirty="0">
                <a:solidFill>
                  <a:srgbClr val="5C5436"/>
                </a:solidFill>
                <a:latin typeface="Verdana" panose="020B0604030504040204" pitchFamily="34" charset="0"/>
                <a:ea typeface="Verdana" panose="020B0604030504040204" pitchFamily="34" charset="0"/>
              </a:rPr>
              <a:t> and B.Sc. Mechanical Engineering </a:t>
            </a:r>
            <a:r>
              <a:rPr lang="en-US" altLang="en-IL" sz="1800" dirty="0">
                <a:solidFill>
                  <a:srgbClr val="5C5436"/>
                </a:solidFill>
                <a:latin typeface="Verdana" panose="020B0604030504040204" pitchFamily="34" charset="0"/>
                <a:ea typeface="Verdana" panose="020B0604030504040204" pitchFamily="34" charset="0"/>
              </a:rPr>
              <a:t>from </a:t>
            </a:r>
            <a:r>
              <a:rPr lang="en-IL" altLang="en-IL" sz="1800" dirty="0">
                <a:solidFill>
                  <a:srgbClr val="5C5436"/>
                </a:solidFill>
                <a:latin typeface="Verdana" panose="020B0604030504040204" pitchFamily="34" charset="0"/>
                <a:ea typeface="Verdana" panose="020B0604030504040204" pitchFamily="34" charset="0"/>
              </a:rPr>
              <a:t>Tel Aviv University</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1989</a:t>
            </a:r>
            <a:r>
              <a:rPr lang="en-US" altLang="en-IL" sz="1800" dirty="0">
                <a:solidFill>
                  <a:srgbClr val="5C5436"/>
                </a:solidFill>
                <a:latin typeface="Verdana" panose="020B0604030504040204" pitchFamily="34" charset="0"/>
                <a:ea typeface="Verdana" panose="020B0604030504040204" pitchFamily="34" charset="0"/>
              </a:rPr>
              <a:t>)</a:t>
            </a:r>
            <a:r>
              <a:rPr lang="en-IL" altLang="en-IL" sz="1800" dirty="0">
                <a:solidFill>
                  <a:srgbClr val="5C5436"/>
                </a:solidFill>
                <a:latin typeface="Verdana" panose="020B0604030504040204" pitchFamily="34" charset="0"/>
                <a:ea typeface="Verdana" panose="020B0604030504040204" pitchFamily="34" charset="0"/>
              </a:rPr>
              <a:t> </a:t>
            </a:r>
          </a:p>
          <a:p>
            <a:pPr defTabSz="718376" fontAlgn="base">
              <a:lnSpc>
                <a:spcPct val="110000"/>
              </a:lnSpc>
              <a:spcBef>
                <a:spcPts val="600"/>
              </a:spcBef>
              <a:spcAft>
                <a:spcPts val="600"/>
              </a:spcAft>
              <a:buClr>
                <a:srgbClr val="444B2B"/>
              </a:buClr>
              <a:buFont typeface="Wingdings" panose="05000000000000000000" pitchFamily="2" charset="2"/>
              <a:buChar char="Ø"/>
            </a:pPr>
            <a:r>
              <a:rPr lang="en-US" altLang="en-IL" sz="1800" b="1" dirty="0">
                <a:solidFill>
                  <a:srgbClr val="5C5436"/>
                </a:solidFill>
                <a:latin typeface="Verdana" panose="020B0604030504040204" pitchFamily="34" charset="0"/>
                <a:ea typeface="Verdana" panose="020B0604030504040204" pitchFamily="34" charset="0"/>
              </a:rPr>
              <a:t>1961</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Born in Israel, married to Rivka, father to Naama (1995), Nadav (1995) and Tamir (2001)</a:t>
            </a:r>
          </a:p>
        </p:txBody>
      </p:sp>
      <p:pic>
        <p:nvPicPr>
          <p:cNvPr id="9218" name="Picture 2">
            <a:extLst>
              <a:ext uri="{FF2B5EF4-FFF2-40B4-BE49-F238E27FC236}">
                <a16:creationId xmlns:a16="http://schemas.microsoft.com/office/drawing/2014/main" id="{D45D80F0-BFC6-4AB6-B2B9-833BF3F99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056440" y="332656"/>
            <a:ext cx="1776447" cy="187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092E73C-30F1-4B8B-9941-670E88AC27AD}"/>
              </a:ext>
            </a:extLst>
          </p:cNvPr>
          <p:cNvGrpSpPr/>
          <p:nvPr/>
        </p:nvGrpSpPr>
        <p:grpSpPr>
          <a:xfrm>
            <a:off x="-5065240" y="5282036"/>
            <a:ext cx="15572317" cy="1422519"/>
            <a:chOff x="-5307438" y="5060829"/>
            <a:chExt cx="16732906" cy="1650719"/>
          </a:xfrm>
        </p:grpSpPr>
        <p:pic>
          <p:nvPicPr>
            <p:cNvPr id="4" name="Picture 3">
              <a:extLst>
                <a:ext uri="{FF2B5EF4-FFF2-40B4-BE49-F238E27FC236}">
                  <a16:creationId xmlns:a16="http://schemas.microsoft.com/office/drawing/2014/main" id="{5358F3EA-6E7F-4B4D-8217-D4704F0C42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99021" y="5093977"/>
              <a:ext cx="1326447" cy="1617571"/>
            </a:xfrm>
            <a:prstGeom prst="rect">
              <a:avLst/>
            </a:prstGeom>
          </p:spPr>
        </p:pic>
        <p:pic>
          <p:nvPicPr>
            <p:cNvPr id="5" name="Picture 4">
              <a:extLst>
                <a:ext uri="{FF2B5EF4-FFF2-40B4-BE49-F238E27FC236}">
                  <a16:creationId xmlns:a16="http://schemas.microsoft.com/office/drawing/2014/main" id="{51B30D7A-6D05-4488-B387-A045A5149F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80562" y="5153794"/>
              <a:ext cx="1923312" cy="1480744"/>
            </a:xfrm>
            <a:prstGeom prst="rect">
              <a:avLst/>
            </a:prstGeom>
          </p:spPr>
        </p:pic>
        <p:pic>
          <p:nvPicPr>
            <p:cNvPr id="6" name="Picture 5">
              <a:extLst>
                <a:ext uri="{FF2B5EF4-FFF2-40B4-BE49-F238E27FC236}">
                  <a16:creationId xmlns:a16="http://schemas.microsoft.com/office/drawing/2014/main" id="{9A0F1CA3-E5D4-4657-B608-25C29C1660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918719" y="5171629"/>
              <a:ext cx="1059204" cy="1416673"/>
            </a:xfrm>
            <a:prstGeom prst="rect">
              <a:avLst/>
            </a:prstGeom>
          </p:spPr>
        </p:pic>
        <p:pic>
          <p:nvPicPr>
            <p:cNvPr id="7" name="Picture 6">
              <a:extLst>
                <a:ext uri="{FF2B5EF4-FFF2-40B4-BE49-F238E27FC236}">
                  <a16:creationId xmlns:a16="http://schemas.microsoft.com/office/drawing/2014/main" id="{79B01E1F-0C55-496B-9BBB-B25EC768F9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15656" y="5116985"/>
              <a:ext cx="2700424" cy="1571555"/>
            </a:xfrm>
            <a:prstGeom prst="rect">
              <a:avLst/>
            </a:prstGeom>
          </p:spPr>
        </p:pic>
        <p:pic>
          <p:nvPicPr>
            <p:cNvPr id="8" name="Picture 7">
              <a:extLst>
                <a:ext uri="{FF2B5EF4-FFF2-40B4-BE49-F238E27FC236}">
                  <a16:creationId xmlns:a16="http://schemas.microsoft.com/office/drawing/2014/main" id="{33D11102-9780-48C1-A9B5-BC64DC1E5C4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02007" y="5063385"/>
              <a:ext cx="2411010" cy="1566185"/>
            </a:xfrm>
            <a:prstGeom prst="rect">
              <a:avLst/>
            </a:prstGeom>
          </p:spPr>
        </p:pic>
        <p:pic>
          <p:nvPicPr>
            <p:cNvPr id="9" name="Picture 8">
              <a:extLst>
                <a:ext uri="{FF2B5EF4-FFF2-40B4-BE49-F238E27FC236}">
                  <a16:creationId xmlns:a16="http://schemas.microsoft.com/office/drawing/2014/main" id="{A8CF1427-C36F-4B0A-ACB1-6B3AC81E91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9559" y="5071181"/>
              <a:ext cx="2103171" cy="1592652"/>
            </a:xfrm>
            <a:prstGeom prst="rect">
              <a:avLst/>
            </a:prstGeom>
          </p:spPr>
        </p:pic>
        <p:pic>
          <p:nvPicPr>
            <p:cNvPr id="12" name="Picture 11">
              <a:extLst>
                <a:ext uri="{FF2B5EF4-FFF2-40B4-BE49-F238E27FC236}">
                  <a16:creationId xmlns:a16="http://schemas.microsoft.com/office/drawing/2014/main" id="{6CF5348D-552F-4A57-AA5D-251C026CFB2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959859" y="5071775"/>
              <a:ext cx="2110645" cy="1624971"/>
            </a:xfrm>
            <a:prstGeom prst="rect">
              <a:avLst/>
            </a:prstGeom>
          </p:spPr>
        </p:pic>
        <p:pic>
          <p:nvPicPr>
            <p:cNvPr id="13" name="Picture 12">
              <a:extLst>
                <a:ext uri="{FF2B5EF4-FFF2-40B4-BE49-F238E27FC236}">
                  <a16:creationId xmlns:a16="http://schemas.microsoft.com/office/drawing/2014/main" id="{6E2E02D2-A30A-4E66-984B-95087BFB286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07438" y="5060829"/>
              <a:ext cx="2125444" cy="1613355"/>
            </a:xfrm>
            <a:prstGeom prst="rect">
              <a:avLst/>
            </a:prstGeom>
          </p:spPr>
        </p:pic>
      </p:grpSp>
      <p:sp>
        <p:nvSpPr>
          <p:cNvPr id="15" name="Title 12">
            <a:extLst>
              <a:ext uri="{FF2B5EF4-FFF2-40B4-BE49-F238E27FC236}">
                <a16:creationId xmlns:a16="http://schemas.microsoft.com/office/drawing/2014/main" id="{E0CE1462-073C-43B3-902E-EFAC2C563A8E}"/>
              </a:ext>
            </a:extLst>
          </p:cNvPr>
          <p:cNvSpPr>
            <a:spLocks noGrp="1"/>
          </p:cNvSpPr>
          <p:nvPr>
            <p:ph type="title"/>
          </p:nvPr>
        </p:nvSpPr>
        <p:spPr>
          <a:xfrm>
            <a:off x="269758" y="108879"/>
            <a:ext cx="4050886" cy="655710"/>
          </a:xfrm>
        </p:spPr>
        <p:txBody>
          <a:bodyPr>
            <a:noAutofit/>
          </a:bodyPr>
          <a:lstStyle/>
          <a:p>
            <a:r>
              <a:rPr lang="en-US" sz="3200" b="1" spc="75" dirty="0">
                <a:solidFill>
                  <a:srgbClr val="5C5436"/>
                </a:solidFill>
                <a:latin typeface="Verdana" panose="020B0604030504040204" pitchFamily="34" charset="0"/>
                <a:ea typeface="Verdana" panose="020B0604030504040204" pitchFamily="34" charset="0"/>
              </a:rPr>
              <a:t>Characteristics</a:t>
            </a:r>
          </a:p>
        </p:txBody>
      </p:sp>
      <p:sp>
        <p:nvSpPr>
          <p:cNvPr id="16" name="Content Placeholder 13">
            <a:extLst>
              <a:ext uri="{FF2B5EF4-FFF2-40B4-BE49-F238E27FC236}">
                <a16:creationId xmlns:a16="http://schemas.microsoft.com/office/drawing/2014/main" id="{14BBA643-16CD-4D93-9738-7D406BE6AF57}"/>
              </a:ext>
            </a:extLst>
          </p:cNvPr>
          <p:cNvSpPr>
            <a:spLocks noGrp="1"/>
          </p:cNvSpPr>
          <p:nvPr>
            <p:ph idx="1"/>
          </p:nvPr>
        </p:nvSpPr>
        <p:spPr>
          <a:xfrm>
            <a:off x="119336" y="902117"/>
            <a:ext cx="10968098" cy="4327084"/>
          </a:xfrm>
        </p:spPr>
        <p:txBody>
          <a:bodyPr>
            <a:noAutofit/>
          </a:bodyPr>
          <a:lstStyle/>
          <a:p>
            <a:pPr defTabSz="718376">
              <a:lnSpc>
                <a:spcPct val="150000"/>
              </a:lnSpc>
              <a:buClr>
                <a:srgbClr val="444B2B"/>
              </a:buClr>
              <a:buFont typeface="Wingdings" panose="05000000000000000000" pitchFamily="2" charset="2"/>
              <a:buChar char="Ø"/>
              <a:defRPr/>
            </a:pPr>
            <a:r>
              <a:rPr lang="en-US" sz="2000" b="1" dirty="0">
                <a:solidFill>
                  <a:srgbClr val="5C5436"/>
                </a:solidFill>
                <a:latin typeface="Verdana" panose="020B0604030504040204" pitchFamily="34" charset="0"/>
                <a:ea typeface="Verdana" panose="020B0604030504040204" pitchFamily="34" charset="0"/>
              </a:rPr>
              <a:t>Israel’s premier </a:t>
            </a:r>
            <a:r>
              <a:rPr lang="en-US" sz="2000" dirty="0">
                <a:solidFill>
                  <a:srgbClr val="5C5436"/>
                </a:solidFill>
                <a:latin typeface="Verdana" panose="020B0604030504040204" pitchFamily="34" charset="0"/>
                <a:ea typeface="Verdana" panose="020B0604030504040204" pitchFamily="34" charset="0"/>
              </a:rPr>
              <a:t>technology, marketing &amp; consulting company</a:t>
            </a:r>
          </a:p>
          <a:p>
            <a:pPr defTabSz="718376">
              <a:lnSpc>
                <a:spcPct val="150000"/>
              </a:lnSpc>
              <a:buClr>
                <a:srgbClr val="444B2B"/>
              </a:buClr>
              <a:buFont typeface="Wingdings" panose="05000000000000000000" pitchFamily="2" charset="2"/>
              <a:buChar char="Ø"/>
              <a:defRPr/>
            </a:pPr>
            <a:r>
              <a:rPr lang="en-US" sz="2000" b="1" dirty="0">
                <a:solidFill>
                  <a:srgbClr val="5C5436"/>
                </a:solidFill>
                <a:latin typeface="Verdana" panose="020B0604030504040204" pitchFamily="34" charset="0"/>
                <a:ea typeface="Verdana" panose="020B0604030504040204" pitchFamily="34" charset="0"/>
              </a:rPr>
              <a:t>Engineering and TechnoLogistics Service provider </a:t>
            </a:r>
            <a:r>
              <a:rPr lang="en-US" sz="2000" dirty="0">
                <a:solidFill>
                  <a:srgbClr val="5C5436"/>
                </a:solidFill>
                <a:latin typeface="Verdana" panose="020B0604030504040204" pitchFamily="34" charset="0"/>
                <a:ea typeface="Verdana" panose="020B0604030504040204" pitchFamily="34" charset="0"/>
              </a:rPr>
              <a:t>for multinational manufacturers</a:t>
            </a:r>
          </a:p>
          <a:p>
            <a:pPr defTabSz="718376">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Established in 1973  </a:t>
            </a:r>
          </a:p>
          <a:p>
            <a:pPr defTabSz="718376">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TRACE certificated </a:t>
            </a:r>
          </a:p>
          <a:p>
            <a:pPr defTabSz="718376">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Registered broker at the US Department of State</a:t>
            </a:r>
          </a:p>
          <a:p>
            <a:pPr defTabSz="718376">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Israel MOD DECA (</a:t>
            </a:r>
            <a:r>
              <a:rPr lang="es-CO" sz="2000" dirty="0">
                <a:solidFill>
                  <a:srgbClr val="5C5436"/>
                </a:solidFill>
                <a:latin typeface="Verdana" panose="020B0604030504040204" pitchFamily="34" charset="0"/>
                <a:ea typeface="Verdana" panose="020B0604030504040204" pitchFamily="34" charset="0"/>
              </a:rPr>
              <a:t>Defense </a:t>
            </a:r>
            <a:r>
              <a:rPr lang="en-US" sz="2000" dirty="0">
                <a:solidFill>
                  <a:srgbClr val="5C5436"/>
                </a:solidFill>
                <a:latin typeface="Verdana" panose="020B0604030504040204" pitchFamily="34" charset="0"/>
                <a:ea typeface="Verdana" panose="020B0604030504040204" pitchFamily="34" charset="0"/>
              </a:rPr>
              <a:t>Export</a:t>
            </a:r>
            <a:r>
              <a:rPr lang="es-CO" sz="2000" dirty="0">
                <a:solidFill>
                  <a:srgbClr val="5C5436"/>
                </a:solidFill>
                <a:latin typeface="Verdana" panose="020B0604030504040204" pitchFamily="34" charset="0"/>
                <a:ea typeface="Verdana" panose="020B0604030504040204" pitchFamily="34" charset="0"/>
              </a:rPr>
              <a:t> </a:t>
            </a:r>
            <a:r>
              <a:rPr lang="en-US" sz="2000" dirty="0">
                <a:solidFill>
                  <a:srgbClr val="5C5436"/>
                </a:solidFill>
                <a:latin typeface="Verdana" panose="020B0604030504040204" pitchFamily="34" charset="0"/>
                <a:ea typeface="Verdana" panose="020B0604030504040204" pitchFamily="34" charset="0"/>
              </a:rPr>
              <a:t>Controls</a:t>
            </a:r>
            <a:r>
              <a:rPr lang="es-CO" sz="2000" dirty="0">
                <a:solidFill>
                  <a:srgbClr val="5C5436"/>
                </a:solidFill>
                <a:latin typeface="Verdana" panose="020B0604030504040204" pitchFamily="34" charset="0"/>
                <a:ea typeface="Verdana" panose="020B0604030504040204" pitchFamily="34" charset="0"/>
              </a:rPr>
              <a:t> </a:t>
            </a:r>
            <a:r>
              <a:rPr lang="en-US" sz="2000" dirty="0">
                <a:solidFill>
                  <a:srgbClr val="5C5436"/>
                </a:solidFill>
                <a:latin typeface="Verdana" panose="020B0604030504040204" pitchFamily="34" charset="0"/>
                <a:ea typeface="Verdana" panose="020B0604030504040204" pitchFamily="34" charset="0"/>
              </a:rPr>
              <a:t>Authority</a:t>
            </a:r>
            <a:r>
              <a:rPr lang="es-CO" sz="2000" dirty="0">
                <a:solidFill>
                  <a:srgbClr val="5C5436"/>
                </a:solidFill>
                <a:latin typeface="Verdana" panose="020B0604030504040204" pitchFamily="34" charset="0"/>
                <a:ea typeface="Verdana" panose="020B0604030504040204" pitchFamily="34" charset="0"/>
              </a:rPr>
              <a:t>)</a:t>
            </a:r>
            <a:r>
              <a:rPr lang="en-US" sz="2000" dirty="0">
                <a:solidFill>
                  <a:srgbClr val="5C5436"/>
                </a:solidFill>
                <a:latin typeface="Verdana" panose="020B0604030504040204" pitchFamily="34" charset="0"/>
                <a:ea typeface="Verdana" panose="020B0604030504040204" pitchFamily="34" charset="0"/>
              </a:rPr>
              <a:t> Certified Defense Exporter</a:t>
            </a:r>
          </a:p>
          <a:p>
            <a:pPr defTabSz="718376">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ISO 9001 | 2015 Certified</a:t>
            </a:r>
            <a:endParaRPr lang="en-US" sz="2400" dirty="0">
              <a:solidFill>
                <a:srgbClr val="5C5436"/>
              </a:solidFill>
              <a:latin typeface="Verdana" panose="020B0604030504040204" pitchFamily="34" charset="0"/>
              <a:ea typeface="Verdana" panose="020B0604030504040204" pitchFamily="34" charset="0"/>
            </a:endParaRPr>
          </a:p>
        </p:txBody>
      </p:sp>
      <p:pic>
        <p:nvPicPr>
          <p:cNvPr id="17" name="Picture 4">
            <a:hlinkClick r:id="rId10"/>
            <a:extLst>
              <a:ext uri="{FF2B5EF4-FFF2-40B4-BE49-F238E27FC236}">
                <a16:creationId xmlns:a16="http://schemas.microsoft.com/office/drawing/2014/main" id="{E0D70253-7B0E-46F5-84D6-86D494A6B9E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568150" y="1575964"/>
            <a:ext cx="920693" cy="7962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s://encrypted-tbn0.gstatic.com/images?q=tbn:ANd9GcTLeSiqBIyGkKkODLZc_5-mzPR5o88FdOB5t-E6SdbzcqmZ3aH7">
            <a:extLst>
              <a:ext uri="{FF2B5EF4-FFF2-40B4-BE49-F238E27FC236}">
                <a16:creationId xmlns:a16="http://schemas.microsoft.com/office/drawing/2014/main" id="{442DFEF9-D716-4172-AB1C-C71EB55FEB4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1109134" y="2627661"/>
            <a:ext cx="687413" cy="6874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fiabci-usa.com/wp-content/uploads/2013/06/index.jpg">
            <a:hlinkClick r:id="rId13"/>
            <a:extLst>
              <a:ext uri="{FF2B5EF4-FFF2-40B4-BE49-F238E27FC236}">
                <a16:creationId xmlns:a16="http://schemas.microsoft.com/office/drawing/2014/main" id="{811DAB5D-2898-40AE-B772-B86ED78F9194}"/>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082801" y="2626769"/>
            <a:ext cx="689198" cy="6891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1A9636F-6392-4976-AE14-16792FA3CD8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175155" y="3511686"/>
            <a:ext cx="504490" cy="47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descr="http://hebrew.net-translators.com/sites/default/files/images/eng-iso_9001-2008.jpg">
            <a:hlinkClick r:id="rId16"/>
            <a:extLst>
              <a:ext uri="{FF2B5EF4-FFF2-40B4-BE49-F238E27FC236}">
                <a16:creationId xmlns:a16="http://schemas.microsoft.com/office/drawing/2014/main" id="{4FEBF51D-1B54-4254-A23A-59B569350006}"/>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1200595" y="3517919"/>
            <a:ext cx="504490" cy="5157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75D7016-317F-4A73-85DA-DBB5FA476215}"/>
              </a:ext>
            </a:extLst>
          </p:cNvPr>
          <p:cNvPicPr/>
          <p:nvPr/>
        </p:nvPicPr>
        <p:blipFill>
          <a:blip r:embed="rId18">
            <a:extLst>
              <a:ext uri="{28A0092B-C50C-407E-A947-70E740481C1C}">
                <a14:useLocalDpi xmlns:a14="http://schemas.microsoft.com/office/drawing/2010/main"/>
              </a:ext>
            </a:extLst>
          </a:blip>
          <a:srcRect/>
          <a:stretch>
            <a:fillRect/>
          </a:stretch>
        </p:blipFill>
        <p:spPr bwMode="auto">
          <a:xfrm>
            <a:off x="10268686" y="108879"/>
            <a:ext cx="1680897" cy="1139651"/>
          </a:xfrm>
          <a:prstGeom prst="rect">
            <a:avLst/>
          </a:prstGeom>
          <a:ln>
            <a:noFill/>
          </a:ln>
          <a:effectLst>
            <a:softEdge rad="12700"/>
          </a:effectLst>
        </p:spPr>
      </p:pic>
    </p:spTree>
    <p:extLst>
      <p:ext uri="{BB962C8B-B14F-4D97-AF65-F5344CB8AC3E}">
        <p14:creationId xmlns:p14="http://schemas.microsoft.com/office/powerpoint/2010/main" val="198155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0 L 0.25 0 E" pathEditMode="relative" ptsTypes="">
                                      <p:cBhvr>
                                        <p:cTn id="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E0CE1462-073C-43B3-902E-EFAC2C563A8E}"/>
              </a:ext>
            </a:extLst>
          </p:cNvPr>
          <p:cNvSpPr>
            <a:spLocks noGrp="1"/>
          </p:cNvSpPr>
          <p:nvPr>
            <p:ph type="title"/>
          </p:nvPr>
        </p:nvSpPr>
        <p:spPr>
          <a:xfrm>
            <a:off x="2639616" y="692696"/>
            <a:ext cx="6952009" cy="1231889"/>
          </a:xfrm>
        </p:spPr>
        <p:txBody>
          <a:bodyPr vert="horz" lIns="91440" tIns="45720" rIns="91440" bIns="45720" rtlCol="0" anchor="ctr">
            <a:normAutofit/>
          </a:bodyPr>
          <a:lstStyle/>
          <a:p>
            <a:pPr algn="ctr"/>
            <a:r>
              <a:rPr lang="en-US" sz="3200" b="1" spc="75" dirty="0">
                <a:solidFill>
                  <a:srgbClr val="5C5436"/>
                </a:solidFill>
                <a:latin typeface="Verdana" panose="020B0604030504040204" pitchFamily="34" charset="0"/>
                <a:ea typeface="Verdana" panose="020B0604030504040204" pitchFamily="34" charset="0"/>
              </a:rPr>
              <a:t>Professional associations</a:t>
            </a:r>
          </a:p>
        </p:txBody>
      </p:sp>
      <p:pic>
        <p:nvPicPr>
          <p:cNvPr id="24" name="Picture 23">
            <a:extLst>
              <a:ext uri="{FF2B5EF4-FFF2-40B4-BE49-F238E27FC236}">
                <a16:creationId xmlns:a16="http://schemas.microsoft.com/office/drawing/2014/main" id="{E851923D-C4D4-4D91-8DEA-16DC6AFD30B2}"/>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848528" y="108879"/>
            <a:ext cx="1101055" cy="746517"/>
          </a:xfrm>
          <a:prstGeom prst="rect">
            <a:avLst/>
          </a:prstGeom>
          <a:ln>
            <a:noFill/>
          </a:ln>
          <a:effectLst>
            <a:softEdge rad="12700"/>
          </a:effectLst>
        </p:spPr>
      </p:pic>
      <p:pic>
        <p:nvPicPr>
          <p:cNvPr id="1029" name="Picture 5" descr="E:\אלול\re\ita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2824290"/>
            <a:ext cx="2014195" cy="13295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10499" y="2878860"/>
            <a:ext cx="2592288" cy="2668763"/>
            <a:chOff x="-107208" y="2920477"/>
            <a:chExt cx="2887333" cy="2475679"/>
          </a:xfrm>
        </p:grpSpPr>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47044" y="2920477"/>
              <a:ext cx="1578828" cy="11372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208" y="4257383"/>
              <a:ext cx="2887333" cy="1138773"/>
            </a:xfrm>
            <a:prstGeom prst="rect">
              <a:avLst/>
            </a:prstGeom>
            <a:noFill/>
            <a:ln>
              <a:noFill/>
            </a:ln>
          </p:spPr>
          <p:txBody>
            <a:bodyPr wrap="square" rtlCol="0" anchor="ctr" anchorCtr="1">
              <a:spAutoFit/>
            </a:bodyPr>
            <a:lstStyle/>
            <a:p>
              <a:pPr algn="ctr"/>
              <a:r>
                <a:rPr lang="en-US" b="1" dirty="0"/>
                <a:t>TRACE </a:t>
              </a:r>
            </a:p>
            <a:p>
              <a:pPr algn="ctr"/>
              <a:r>
                <a:rPr lang="en-US" dirty="0"/>
                <a:t>Certified</a:t>
              </a:r>
              <a:br>
                <a:rPr lang="en-US" dirty="0"/>
              </a:br>
              <a:r>
                <a:rPr lang="en-US" sz="1600" dirty="0"/>
                <a:t>(Anti-Bribery Compliance Essentials)</a:t>
              </a:r>
            </a:p>
          </p:txBody>
        </p:sp>
      </p:grpSp>
      <p:grpSp>
        <p:nvGrpSpPr>
          <p:cNvPr id="6" name="Group 5"/>
          <p:cNvGrpSpPr/>
          <p:nvPr/>
        </p:nvGrpSpPr>
        <p:grpSpPr>
          <a:xfrm>
            <a:off x="9794695" y="2764933"/>
            <a:ext cx="2887333" cy="2231113"/>
            <a:chOff x="9794695" y="2764933"/>
            <a:chExt cx="2887333" cy="2231113"/>
          </a:xfrm>
        </p:grpSpPr>
        <p:pic>
          <p:nvPicPr>
            <p:cNvPr id="1028" name="Picture 4" descr="E:\אלול\re\eng-iso_9001-2018.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9916" y="2764933"/>
              <a:ext cx="1416892" cy="144830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9794695" y="4380493"/>
              <a:ext cx="2887333" cy="615553"/>
            </a:xfrm>
            <a:prstGeom prst="rect">
              <a:avLst/>
            </a:prstGeom>
            <a:noFill/>
            <a:ln>
              <a:noFill/>
            </a:ln>
          </p:spPr>
          <p:txBody>
            <a:bodyPr wrap="square" rtlCol="0" anchor="ctr" anchorCtr="1">
              <a:spAutoFit/>
            </a:bodyPr>
            <a:lstStyle/>
            <a:p>
              <a:pPr algn="ctr"/>
              <a:r>
                <a:rPr lang="en-US" b="1" dirty="0"/>
                <a:t>ISO 9001 | 2015 </a:t>
              </a:r>
            </a:p>
            <a:p>
              <a:pPr algn="ctr"/>
              <a:r>
                <a:rPr lang="en-US" sz="1600" dirty="0"/>
                <a:t>Certified</a:t>
              </a:r>
            </a:p>
          </p:txBody>
        </p:sp>
      </p:grpSp>
      <p:grpSp>
        <p:nvGrpSpPr>
          <p:cNvPr id="5" name="Group 4"/>
          <p:cNvGrpSpPr/>
          <p:nvPr/>
        </p:nvGrpSpPr>
        <p:grpSpPr>
          <a:xfrm>
            <a:off x="7824192" y="2764932"/>
            <a:ext cx="2232248" cy="2523502"/>
            <a:chOff x="8005381" y="2764932"/>
            <a:chExt cx="2232248" cy="2523502"/>
          </a:xfrm>
        </p:grpSpPr>
        <p:pic>
          <p:nvPicPr>
            <p:cNvPr id="1026" name="Picture 2" descr="E:\אלול\re\1024px-Seal_of_the_United_States_Department_of_Stat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7350" y="2764932"/>
              <a:ext cx="1448310" cy="14483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005381" y="4365104"/>
              <a:ext cx="2232248" cy="923330"/>
            </a:xfrm>
            <a:prstGeom prst="rect">
              <a:avLst/>
            </a:prstGeom>
            <a:noFill/>
            <a:ln>
              <a:noFill/>
            </a:ln>
          </p:spPr>
          <p:txBody>
            <a:bodyPr wrap="square" rtlCol="0" anchor="ctr" anchorCtr="1">
              <a:spAutoFit/>
            </a:bodyPr>
            <a:lstStyle/>
            <a:p>
              <a:pPr algn="ctr"/>
              <a:r>
                <a:rPr lang="en-US" b="1" dirty="0"/>
                <a:t>US Department of State registered broker</a:t>
              </a:r>
            </a:p>
          </p:txBody>
        </p:sp>
      </p:grpSp>
      <p:grpSp>
        <p:nvGrpSpPr>
          <p:cNvPr id="4" name="Group 3"/>
          <p:cNvGrpSpPr/>
          <p:nvPr/>
        </p:nvGrpSpPr>
        <p:grpSpPr>
          <a:xfrm>
            <a:off x="5159896" y="2764932"/>
            <a:ext cx="2592288" cy="3046722"/>
            <a:chOff x="5322830" y="2764932"/>
            <a:chExt cx="2592288" cy="3046722"/>
          </a:xfrm>
        </p:grpSpPr>
        <p:pic>
          <p:nvPicPr>
            <p:cNvPr id="1027" name="Picture 3" descr="E:\אלול\re\api_NEW_SHORT_logo.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992" y="2764932"/>
              <a:ext cx="1189964" cy="14483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22830" y="4395882"/>
              <a:ext cx="2592288" cy="1415772"/>
            </a:xfrm>
            <a:prstGeom prst="rect">
              <a:avLst/>
            </a:prstGeom>
            <a:noFill/>
            <a:ln>
              <a:noFill/>
            </a:ln>
          </p:spPr>
          <p:txBody>
            <a:bodyPr wrap="square" rtlCol="0" anchor="ctr" anchorCtr="1">
              <a:spAutoFit/>
            </a:bodyPr>
            <a:lstStyle/>
            <a:p>
              <a:pPr algn="ctr"/>
              <a:r>
                <a:rPr lang="en-US" b="1" dirty="0"/>
                <a:t>Israel MOD DECA </a:t>
              </a:r>
            </a:p>
            <a:p>
              <a:pPr algn="ctr"/>
              <a:r>
                <a:rPr lang="en-US" sz="1600" dirty="0"/>
                <a:t>(Defense Export Controls Authority) </a:t>
              </a:r>
            </a:p>
            <a:p>
              <a:pPr algn="ctr"/>
              <a:r>
                <a:rPr lang="en-US" dirty="0"/>
                <a:t>Certified Defense Exporter </a:t>
              </a:r>
            </a:p>
          </p:txBody>
        </p:sp>
      </p:grpSp>
      <p:sp>
        <p:nvSpPr>
          <p:cNvPr id="2" name="TextBox 1">
            <a:extLst>
              <a:ext uri="{FF2B5EF4-FFF2-40B4-BE49-F238E27FC236}">
                <a16:creationId xmlns:a16="http://schemas.microsoft.com/office/drawing/2014/main" id="{97357B4E-28D7-45B5-82FC-D25F1570AE44}"/>
              </a:ext>
            </a:extLst>
          </p:cNvPr>
          <p:cNvSpPr txBox="1"/>
          <p:nvPr/>
        </p:nvSpPr>
        <p:spPr>
          <a:xfrm>
            <a:off x="2996952" y="4359272"/>
            <a:ext cx="2126940" cy="1200329"/>
          </a:xfrm>
          <a:prstGeom prst="rect">
            <a:avLst/>
          </a:prstGeom>
          <a:noFill/>
          <a:ln>
            <a:solidFill>
              <a:schemeClr val="bg2"/>
            </a:solidFill>
          </a:ln>
        </p:spPr>
        <p:txBody>
          <a:bodyPr wrap="square" rtlCol="0" anchor="ctr" anchorCtr="1">
            <a:spAutoFit/>
          </a:bodyPr>
          <a:lstStyle/>
          <a:p>
            <a:r>
              <a:rPr lang="en-US" dirty="0"/>
              <a:t>(</a:t>
            </a:r>
            <a:r>
              <a:rPr lang="en-US" b="1" dirty="0"/>
              <a:t>ITAR</a:t>
            </a:r>
            <a:r>
              <a:rPr lang="en-US" dirty="0"/>
              <a:t>) </a:t>
            </a:r>
          </a:p>
          <a:p>
            <a:r>
              <a:rPr lang="en-US" dirty="0"/>
              <a:t>International Traffic in Arms Regulations compliance</a:t>
            </a:r>
          </a:p>
        </p:txBody>
      </p:sp>
    </p:spTree>
    <p:extLst>
      <p:ext uri="{BB962C8B-B14F-4D97-AF65-F5344CB8AC3E}">
        <p14:creationId xmlns:p14="http://schemas.microsoft.com/office/powerpoint/2010/main" val="60566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28A2-90E3-4906-9947-6641262D9AD1}"/>
              </a:ext>
            </a:extLst>
          </p:cNvPr>
          <p:cNvSpPr>
            <a:spLocks noGrp="1"/>
          </p:cNvSpPr>
          <p:nvPr>
            <p:ph type="title"/>
          </p:nvPr>
        </p:nvSpPr>
        <p:spPr>
          <a:xfrm>
            <a:off x="479376" y="226886"/>
            <a:ext cx="9433048" cy="903635"/>
          </a:xfrm>
        </p:spPr>
        <p:txBody>
          <a:bodyPr>
            <a:noAutofit/>
          </a:bodyPr>
          <a:lstStyle/>
          <a:p>
            <a:r>
              <a:rPr lang="en-US" sz="3200" b="1" spc="75" dirty="0">
                <a:solidFill>
                  <a:srgbClr val="5C5436"/>
                </a:solidFill>
                <a:latin typeface="Verdana" panose="020B0604030504040204" pitchFamily="34" charset="0"/>
                <a:ea typeface="Verdana" panose="020B0604030504040204" pitchFamily="34" charset="0"/>
              </a:rPr>
              <a:t>Elul Technologies Values and Reality</a:t>
            </a:r>
          </a:p>
        </p:txBody>
      </p:sp>
      <p:sp>
        <p:nvSpPr>
          <p:cNvPr id="3" name="Content Placeholder 2">
            <a:extLst>
              <a:ext uri="{FF2B5EF4-FFF2-40B4-BE49-F238E27FC236}">
                <a16:creationId xmlns:a16="http://schemas.microsoft.com/office/drawing/2014/main" id="{B63E9AB9-30BB-4608-91EF-F9ABBDA0BAB7}"/>
              </a:ext>
            </a:extLst>
          </p:cNvPr>
          <p:cNvSpPr>
            <a:spLocks noGrp="1"/>
          </p:cNvSpPr>
          <p:nvPr>
            <p:ph idx="1"/>
          </p:nvPr>
        </p:nvSpPr>
        <p:spPr>
          <a:xfrm>
            <a:off x="436186" y="1381023"/>
            <a:ext cx="8352928" cy="5500593"/>
          </a:xfrm>
        </p:spPr>
        <p:txBody>
          <a:bodyPr>
            <a:normAutofit fontScale="77500" lnSpcReduction="20000"/>
          </a:bodyPr>
          <a:lstStyle/>
          <a:p>
            <a:pPr defTabSz="957835">
              <a:lnSpc>
                <a:spcPct val="110000"/>
              </a:lnSpc>
              <a:buClr>
                <a:srgbClr val="444B2B"/>
              </a:buClr>
              <a:buFont typeface="Wingdings" panose="05000000000000000000" pitchFamily="2" charset="2"/>
              <a:buChar char="Ø"/>
              <a:defRPr/>
            </a:pPr>
            <a:r>
              <a:rPr lang="en-US" sz="2600" b="1" dirty="0">
                <a:solidFill>
                  <a:srgbClr val="5C5436"/>
                </a:solidFill>
                <a:latin typeface="Verdana" panose="020B0604030504040204" pitchFamily="34" charset="0"/>
                <a:ea typeface="Verdana" panose="020B0604030504040204" pitchFamily="34" charset="0"/>
              </a:rPr>
              <a:t>Quality of service </a:t>
            </a:r>
            <a:r>
              <a:rPr lang="en-US" sz="2600" dirty="0">
                <a:solidFill>
                  <a:srgbClr val="5C5436"/>
                </a:solidFill>
                <a:latin typeface="Verdana" panose="020B0604030504040204" pitchFamily="34" charset="0"/>
                <a:ea typeface="Verdana" panose="020B0604030504040204" pitchFamily="34" charset="0"/>
              </a:rPr>
              <a:t>- A unique team of experienced professionals covering the whole local defense and aerospace market</a:t>
            </a:r>
          </a:p>
          <a:p>
            <a:pPr defTabSz="957835">
              <a:lnSpc>
                <a:spcPct val="110000"/>
              </a:lnSpc>
              <a:buClr>
                <a:srgbClr val="444B2B"/>
              </a:buClr>
              <a:buFont typeface="Wingdings" panose="05000000000000000000" pitchFamily="2" charset="2"/>
              <a:buChar char="Ø"/>
              <a:defRPr/>
            </a:pPr>
            <a:endParaRPr lang="en-US" sz="2600" dirty="0">
              <a:solidFill>
                <a:srgbClr val="5C5436"/>
              </a:solidFill>
              <a:latin typeface="Verdana" panose="020B0604030504040204" pitchFamily="34" charset="0"/>
              <a:ea typeface="Verdana" panose="020B0604030504040204" pitchFamily="34" charset="0"/>
            </a:endParaRPr>
          </a:p>
          <a:p>
            <a:pPr defTabSz="957835">
              <a:lnSpc>
                <a:spcPct val="110000"/>
              </a:lnSpc>
              <a:buClr>
                <a:srgbClr val="444B2B"/>
              </a:buClr>
              <a:buFont typeface="Wingdings" panose="05000000000000000000" pitchFamily="2" charset="2"/>
              <a:buChar char="Ø"/>
              <a:defRPr/>
            </a:pPr>
            <a:r>
              <a:rPr lang="en-US" sz="2600" b="1" dirty="0">
                <a:solidFill>
                  <a:srgbClr val="5C5436"/>
                </a:solidFill>
                <a:latin typeface="Verdana" panose="020B0604030504040204" pitchFamily="34" charset="0"/>
                <a:ea typeface="Verdana" panose="020B0604030504040204" pitchFamily="34" charset="0"/>
              </a:rPr>
              <a:t>Ethics</a:t>
            </a:r>
            <a:r>
              <a:rPr lang="en-US" sz="2600" dirty="0">
                <a:solidFill>
                  <a:srgbClr val="5C5436"/>
                </a:solidFill>
                <a:latin typeface="Verdana" panose="020B0604030504040204" pitchFamily="34" charset="0"/>
                <a:ea typeface="Verdana" panose="020B0604030504040204" pitchFamily="34" charset="0"/>
              </a:rPr>
              <a:t> - Flawless business conduct for over 40 years augmented by internal compliance program </a:t>
            </a:r>
          </a:p>
          <a:p>
            <a:pPr defTabSz="957835">
              <a:lnSpc>
                <a:spcPct val="110000"/>
              </a:lnSpc>
              <a:buClr>
                <a:srgbClr val="444B2B"/>
              </a:buClr>
              <a:buFont typeface="Wingdings" panose="05000000000000000000" pitchFamily="2" charset="2"/>
              <a:buChar char="Ø"/>
              <a:defRPr/>
            </a:pPr>
            <a:endParaRPr lang="en-US" sz="2600" dirty="0">
              <a:solidFill>
                <a:srgbClr val="5C5436"/>
              </a:solidFill>
              <a:latin typeface="Verdana" panose="020B0604030504040204" pitchFamily="34" charset="0"/>
              <a:ea typeface="Verdana" panose="020B0604030504040204" pitchFamily="34" charset="0"/>
            </a:endParaRPr>
          </a:p>
          <a:p>
            <a:pPr defTabSz="957835">
              <a:lnSpc>
                <a:spcPct val="110000"/>
              </a:lnSpc>
              <a:buClr>
                <a:srgbClr val="444B2B"/>
              </a:buClr>
              <a:buFont typeface="Wingdings" panose="05000000000000000000" pitchFamily="2" charset="2"/>
              <a:buChar char="Ø"/>
              <a:defRPr/>
            </a:pPr>
            <a:r>
              <a:rPr lang="en-US" sz="2600" b="1" dirty="0">
                <a:solidFill>
                  <a:srgbClr val="5C5436"/>
                </a:solidFill>
                <a:latin typeface="Verdana" panose="020B0604030504040204" pitchFamily="34" charset="0"/>
                <a:ea typeface="Verdana" panose="020B0604030504040204" pitchFamily="34" charset="0"/>
              </a:rPr>
              <a:t>Value for money </a:t>
            </a:r>
            <a:r>
              <a:rPr lang="en-US" sz="2600" dirty="0">
                <a:solidFill>
                  <a:srgbClr val="5C5436"/>
                </a:solidFill>
                <a:latin typeface="Verdana" panose="020B0604030504040204" pitchFamily="34" charset="0"/>
                <a:ea typeface="Verdana" panose="020B0604030504040204" pitchFamily="34" charset="0"/>
              </a:rPr>
              <a:t>- Elul Technologies network and staff, being a force multiplier, ensures the best use of the foreign principals’ time, money and resources while meeting their goals </a:t>
            </a:r>
          </a:p>
          <a:p>
            <a:pPr defTabSz="957835">
              <a:lnSpc>
                <a:spcPct val="110000"/>
              </a:lnSpc>
              <a:buClr>
                <a:srgbClr val="444B2B"/>
              </a:buClr>
              <a:buFont typeface="Wingdings" panose="05000000000000000000" pitchFamily="2" charset="2"/>
              <a:buChar char="Ø"/>
              <a:defRPr/>
            </a:pPr>
            <a:endParaRPr lang="en-US" sz="2600" dirty="0">
              <a:solidFill>
                <a:srgbClr val="5C5436"/>
              </a:solidFill>
              <a:latin typeface="Verdana" panose="020B0604030504040204" pitchFamily="34" charset="0"/>
              <a:ea typeface="Verdana" panose="020B0604030504040204" pitchFamily="34" charset="0"/>
            </a:endParaRPr>
          </a:p>
          <a:p>
            <a:pPr defTabSz="957835">
              <a:lnSpc>
                <a:spcPct val="110000"/>
              </a:lnSpc>
              <a:buClr>
                <a:srgbClr val="444B2B"/>
              </a:buClr>
              <a:buFont typeface="Wingdings" panose="05000000000000000000" pitchFamily="2" charset="2"/>
              <a:buChar char="Ø"/>
              <a:defRPr/>
            </a:pPr>
            <a:r>
              <a:rPr lang="en-US" sz="2600" b="1" dirty="0">
                <a:solidFill>
                  <a:srgbClr val="5C5436"/>
                </a:solidFill>
                <a:latin typeface="Verdana" panose="020B0604030504040204" pitchFamily="34" charset="0"/>
                <a:ea typeface="Verdana" panose="020B0604030504040204" pitchFamily="34" charset="0"/>
              </a:rPr>
              <a:t>A complete solution </a:t>
            </a:r>
            <a:r>
              <a:rPr lang="en-US" sz="2600" dirty="0">
                <a:solidFill>
                  <a:srgbClr val="5C5436"/>
                </a:solidFill>
                <a:latin typeface="Verdana" panose="020B0604030504040204" pitchFamily="34" charset="0"/>
                <a:ea typeface="Verdana" panose="020B0604030504040204" pitchFamily="34" charset="0"/>
              </a:rPr>
              <a:t>– Elul Technologies is active on every level of promoting business in question – from the lowest working echelons up to top executives and decision makers wherever needed</a:t>
            </a:r>
          </a:p>
        </p:txBody>
      </p:sp>
      <p:pic>
        <p:nvPicPr>
          <p:cNvPr id="4" name="Picture 3">
            <a:extLst>
              <a:ext uri="{FF2B5EF4-FFF2-40B4-BE49-F238E27FC236}">
                <a16:creationId xmlns:a16="http://schemas.microsoft.com/office/drawing/2014/main" id="{D9EEEFE3-F812-425A-B7AC-E862A64561B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344472" y="108879"/>
            <a:ext cx="1605111" cy="1050143"/>
          </a:xfrm>
          <a:prstGeom prst="rect">
            <a:avLst/>
          </a:prstGeom>
          <a:ln>
            <a:noFill/>
          </a:ln>
          <a:effectLst>
            <a:softEdge rad="12700"/>
          </a:effectLst>
        </p:spPr>
      </p:pic>
      <p:pic>
        <p:nvPicPr>
          <p:cNvPr id="5" name="Picture 4">
            <a:extLst>
              <a:ext uri="{FF2B5EF4-FFF2-40B4-BE49-F238E27FC236}">
                <a16:creationId xmlns:a16="http://schemas.microsoft.com/office/drawing/2014/main" id="{65720CCC-0552-4DC4-AB06-DB9FB4B93510}"/>
              </a:ext>
            </a:extLst>
          </p:cNvPr>
          <p:cNvPicPr>
            <a:picLocks noChangeAspect="1"/>
          </p:cNvPicPr>
          <p:nvPr/>
        </p:nvPicPr>
        <p:blipFill>
          <a:blip r:embed="rId3"/>
          <a:stretch>
            <a:fillRect/>
          </a:stretch>
        </p:blipFill>
        <p:spPr>
          <a:xfrm>
            <a:off x="8824610" y="4904555"/>
            <a:ext cx="3287405" cy="1921406"/>
          </a:xfrm>
          <a:prstGeom prst="rect">
            <a:avLst/>
          </a:prstGeom>
        </p:spPr>
      </p:pic>
      <p:pic>
        <p:nvPicPr>
          <p:cNvPr id="6" name="Picture 5">
            <a:extLst>
              <a:ext uri="{FF2B5EF4-FFF2-40B4-BE49-F238E27FC236}">
                <a16:creationId xmlns:a16="http://schemas.microsoft.com/office/drawing/2014/main" id="{00BA4A56-DD06-45B5-B723-E08B14B26564}"/>
              </a:ext>
            </a:extLst>
          </p:cNvPr>
          <p:cNvPicPr>
            <a:picLocks noChangeAspect="1"/>
          </p:cNvPicPr>
          <p:nvPr/>
        </p:nvPicPr>
        <p:blipFill>
          <a:blip r:embed="rId4"/>
          <a:stretch>
            <a:fillRect/>
          </a:stretch>
        </p:blipFill>
        <p:spPr>
          <a:xfrm>
            <a:off x="8789114" y="2976187"/>
            <a:ext cx="3240784" cy="1809261"/>
          </a:xfrm>
          <a:prstGeom prst="rect">
            <a:avLst/>
          </a:prstGeom>
        </p:spPr>
      </p:pic>
      <p:pic>
        <p:nvPicPr>
          <p:cNvPr id="7" name="Picture 6">
            <a:extLst>
              <a:ext uri="{FF2B5EF4-FFF2-40B4-BE49-F238E27FC236}">
                <a16:creationId xmlns:a16="http://schemas.microsoft.com/office/drawing/2014/main" id="{9E518066-2E91-42AC-9232-34FFDF0846D3}"/>
              </a:ext>
            </a:extLst>
          </p:cNvPr>
          <p:cNvPicPr>
            <a:picLocks noChangeAspect="1"/>
          </p:cNvPicPr>
          <p:nvPr/>
        </p:nvPicPr>
        <p:blipFill>
          <a:blip r:embed="rId5"/>
          <a:stretch>
            <a:fillRect/>
          </a:stretch>
        </p:blipFill>
        <p:spPr>
          <a:xfrm>
            <a:off x="8855242" y="1322069"/>
            <a:ext cx="3232734" cy="1491071"/>
          </a:xfrm>
          <a:prstGeom prst="rect">
            <a:avLst/>
          </a:prstGeom>
        </p:spPr>
      </p:pic>
    </p:spTree>
    <p:extLst>
      <p:ext uri="{BB962C8B-B14F-4D97-AF65-F5344CB8AC3E}">
        <p14:creationId xmlns:p14="http://schemas.microsoft.com/office/powerpoint/2010/main" val="17199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51384" y="188640"/>
            <a:ext cx="4464496" cy="699864"/>
          </a:xfrm>
        </p:spPr>
        <p:txBody>
          <a:bodyPr>
            <a:normAutofit/>
          </a:bodyPr>
          <a:lstStyle/>
          <a:p>
            <a:r>
              <a:rPr lang="en-US" sz="3200" b="1" spc="75" dirty="0">
                <a:solidFill>
                  <a:srgbClr val="5C5436"/>
                </a:solidFill>
                <a:latin typeface="Verdana" panose="020B0604030504040204" pitchFamily="34" charset="0"/>
                <a:ea typeface="Verdana" panose="020B0604030504040204" pitchFamily="34" charset="0"/>
              </a:rPr>
              <a:t>Range of Services</a:t>
            </a:r>
          </a:p>
        </p:txBody>
      </p:sp>
      <p:sp>
        <p:nvSpPr>
          <p:cNvPr id="2" name="Content Placeholder 1">
            <a:extLst>
              <a:ext uri="{FF2B5EF4-FFF2-40B4-BE49-F238E27FC236}">
                <a16:creationId xmlns:a16="http://schemas.microsoft.com/office/drawing/2014/main" id="{289DC35C-F6D5-4D7C-B9BF-B8E69BA4067F}"/>
              </a:ext>
            </a:extLst>
          </p:cNvPr>
          <p:cNvSpPr>
            <a:spLocks noGrp="1"/>
          </p:cNvSpPr>
          <p:nvPr>
            <p:ph idx="1"/>
          </p:nvPr>
        </p:nvSpPr>
        <p:spPr>
          <a:xfrm>
            <a:off x="407369" y="865330"/>
            <a:ext cx="7488831" cy="4291862"/>
          </a:xfrm>
        </p:spPr>
        <p:txBody>
          <a:bodyPr>
            <a:normAutofit/>
          </a:bodyPr>
          <a:lstStyle/>
          <a:p>
            <a:pPr defTabSz="957835" fontAlgn="auto">
              <a:spcAft>
                <a:spcPts val="0"/>
              </a:spcAft>
              <a:defRPr/>
            </a:pPr>
            <a:endParaRPr lang="en-US" sz="2400" dirty="0">
              <a:solidFill>
                <a:srgbClr val="444B2B"/>
              </a:solidFill>
              <a:latin typeface="Verdana" panose="020B0604030504040204" pitchFamily="34" charset="0"/>
              <a:ea typeface="Verdana" panose="020B0604030504040204" pitchFamily="34" charset="0"/>
            </a:endParaRP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In-country &amp; international business development, marketing, consulting, trade &amp; management</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TechnoLogistics| outsourcing management| after-sale support| ILS - integrated logistics services| CLS</a:t>
            </a:r>
          </a:p>
          <a:p>
            <a:pPr defTabSz="957835" fontAlgn="auto">
              <a:lnSpc>
                <a:spcPct val="150000"/>
              </a:lnSpc>
              <a:spcAft>
                <a:spcPts val="0"/>
              </a:spcAft>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Offset-related solutions and industrial cooperation</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Major campaign strategies and implementation</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Engineering services</a:t>
            </a:r>
          </a:p>
          <a:p>
            <a:endParaRPr lang="en-IL" dirty="0"/>
          </a:p>
        </p:txBody>
      </p:sp>
      <p:pic>
        <p:nvPicPr>
          <p:cNvPr id="4" name="Picture 3">
            <a:extLst>
              <a:ext uri="{FF2B5EF4-FFF2-40B4-BE49-F238E27FC236}">
                <a16:creationId xmlns:a16="http://schemas.microsoft.com/office/drawing/2014/main" id="{C2AB5C6E-96DA-47A7-9143-F748F1088C9F}"/>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68686" y="108879"/>
            <a:ext cx="1680897" cy="1139651"/>
          </a:xfrm>
          <a:prstGeom prst="rect">
            <a:avLst/>
          </a:prstGeom>
          <a:ln>
            <a:noFill/>
          </a:ln>
          <a:effectLst>
            <a:softEdge rad="12700"/>
          </a:effectLst>
        </p:spPr>
      </p:pic>
      <p:pic>
        <p:nvPicPr>
          <p:cNvPr id="6" name="Picture 5">
            <a:extLst>
              <a:ext uri="{FF2B5EF4-FFF2-40B4-BE49-F238E27FC236}">
                <a16:creationId xmlns:a16="http://schemas.microsoft.com/office/drawing/2014/main" id="{96D76CA4-FB33-4FC1-A841-1E2897B1D2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19664" y="3124614"/>
            <a:ext cx="3280530" cy="346414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pic>
        <p:nvPicPr>
          <p:cNvPr id="7" name="Picture 6">
            <a:extLst>
              <a:ext uri="{FF2B5EF4-FFF2-40B4-BE49-F238E27FC236}">
                <a16:creationId xmlns:a16="http://schemas.microsoft.com/office/drawing/2014/main" id="{C7373B81-53AB-4179-821E-36BAD88131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40355" y="1274625"/>
            <a:ext cx="2648404" cy="1736636"/>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89207"/>
            <a:ext cx="4665889" cy="576064"/>
          </a:xfrm>
        </p:spPr>
        <p:txBody>
          <a:bodyPr>
            <a:noAutofit/>
          </a:bodyPr>
          <a:lstStyle/>
          <a:p>
            <a:r>
              <a:rPr lang="en-US" sz="3200" b="1" spc="75" dirty="0">
                <a:solidFill>
                  <a:srgbClr val="5C5436"/>
                </a:solidFill>
                <a:latin typeface="Verdana" panose="020B0604030504040204" pitchFamily="34" charset="0"/>
                <a:ea typeface="Verdana" panose="020B0604030504040204" pitchFamily="34" charset="0"/>
              </a:rPr>
              <a:t>Mode of Operation</a:t>
            </a:r>
            <a:endParaRPr lang="en-US" sz="2400" dirty="0">
              <a:solidFill>
                <a:srgbClr val="5C5436"/>
              </a:solidFill>
              <a:latin typeface="Baskerville Old Face" panose="02020602080505020303" pitchFamily="18" charset="0"/>
              <a:ea typeface="Verdana" panose="020B0604030504040204" pitchFamily="34" charset="0"/>
            </a:endParaRPr>
          </a:p>
        </p:txBody>
      </p:sp>
      <p:sp>
        <p:nvSpPr>
          <p:cNvPr id="5" name="Content Placeholder 4">
            <a:extLst>
              <a:ext uri="{FF2B5EF4-FFF2-40B4-BE49-F238E27FC236}">
                <a16:creationId xmlns:a16="http://schemas.microsoft.com/office/drawing/2014/main" id="{982C42D2-F5CC-434B-99F5-4B69635F7AC3}"/>
              </a:ext>
            </a:extLst>
          </p:cNvPr>
          <p:cNvSpPr>
            <a:spLocks noGrp="1"/>
          </p:cNvSpPr>
          <p:nvPr>
            <p:ph sz="half" idx="1"/>
          </p:nvPr>
        </p:nvSpPr>
        <p:spPr>
          <a:xfrm>
            <a:off x="208972" y="1258075"/>
            <a:ext cx="11521280" cy="3620630"/>
          </a:xfrm>
        </p:spPr>
        <p:txBody>
          <a:bodyPr>
            <a:normAutofit lnSpcReduction="10000"/>
          </a:bodyPr>
          <a:lstStyle/>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Our vast experience working with leading defense sector companies around the world gives us a unique approach to strategic planning and execution of large scale projects</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Ability to translate trends, indicators and information, to impact decision-making process</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Early stage identification of new opportunities</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On-target response</a:t>
            </a:r>
          </a:p>
          <a:p>
            <a:pPr defTabSz="957835">
              <a:lnSpc>
                <a:spcPct val="150000"/>
              </a:lnSpc>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Timely recommendations to achieve better results</a:t>
            </a:r>
          </a:p>
          <a:p>
            <a:endParaRPr lang="en-IL" sz="2600" dirty="0"/>
          </a:p>
        </p:txBody>
      </p:sp>
      <p:pic>
        <p:nvPicPr>
          <p:cNvPr id="6" name="Picture 5">
            <a:extLst>
              <a:ext uri="{FF2B5EF4-FFF2-40B4-BE49-F238E27FC236}">
                <a16:creationId xmlns:a16="http://schemas.microsoft.com/office/drawing/2014/main" id="{E851923D-C4D4-4D91-8DEA-16DC6AFD30B2}"/>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68686" y="108879"/>
            <a:ext cx="1680897" cy="1139651"/>
          </a:xfrm>
          <a:prstGeom prst="rect">
            <a:avLst/>
          </a:prstGeom>
          <a:ln>
            <a:noFill/>
          </a:ln>
          <a:effectLst>
            <a:softEdge rad="12700"/>
          </a:effectLst>
        </p:spPr>
      </p:pic>
      <p:pic>
        <p:nvPicPr>
          <p:cNvPr id="3" name="Picture 2">
            <a:extLst>
              <a:ext uri="{FF2B5EF4-FFF2-40B4-BE49-F238E27FC236}">
                <a16:creationId xmlns:a16="http://schemas.microsoft.com/office/drawing/2014/main" id="{1AE9607D-0ECA-443A-8103-C73BB3FB9BD8}"/>
              </a:ext>
            </a:extLst>
          </p:cNvPr>
          <p:cNvPicPr>
            <a:picLocks noChangeAspect="1"/>
          </p:cNvPicPr>
          <p:nvPr/>
        </p:nvPicPr>
        <p:blipFill>
          <a:blip r:embed="rId3"/>
          <a:stretch>
            <a:fillRect/>
          </a:stretch>
        </p:blipFill>
        <p:spPr>
          <a:xfrm>
            <a:off x="8394640" y="4665375"/>
            <a:ext cx="3369435" cy="1993395"/>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pic>
      <p:pic>
        <p:nvPicPr>
          <p:cNvPr id="4" name="Picture 3">
            <a:extLst>
              <a:ext uri="{FF2B5EF4-FFF2-40B4-BE49-F238E27FC236}">
                <a16:creationId xmlns:a16="http://schemas.microsoft.com/office/drawing/2014/main" id="{A0302120-816D-4425-8F58-F7FFCB96CF77}"/>
              </a:ext>
            </a:extLst>
          </p:cNvPr>
          <p:cNvPicPr>
            <a:picLocks noChangeAspect="1"/>
          </p:cNvPicPr>
          <p:nvPr/>
        </p:nvPicPr>
        <p:blipFill>
          <a:blip r:embed="rId4"/>
          <a:stretch>
            <a:fillRect/>
          </a:stretch>
        </p:blipFill>
        <p:spPr>
          <a:xfrm>
            <a:off x="491701" y="4685075"/>
            <a:ext cx="3256653" cy="1993395"/>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prst="coolSlant"/>
          </a:sp3d>
        </p:spPr>
      </p:pic>
      <p:pic>
        <p:nvPicPr>
          <p:cNvPr id="7" name="Picture 6">
            <a:extLst>
              <a:ext uri="{FF2B5EF4-FFF2-40B4-BE49-F238E27FC236}">
                <a16:creationId xmlns:a16="http://schemas.microsoft.com/office/drawing/2014/main" id="{376CDBC3-85C1-4BF8-8121-55C091C7DE8E}"/>
              </a:ext>
            </a:extLst>
          </p:cNvPr>
          <p:cNvPicPr>
            <a:picLocks noChangeAspect="1"/>
          </p:cNvPicPr>
          <p:nvPr/>
        </p:nvPicPr>
        <p:blipFill>
          <a:blip r:embed="rId5"/>
          <a:stretch>
            <a:fillRect/>
          </a:stretch>
        </p:blipFill>
        <p:spPr>
          <a:xfrm>
            <a:off x="4367809" y="4665375"/>
            <a:ext cx="3462376" cy="1993489"/>
          </a:xfrm>
          <a:prstGeom prst="rect">
            <a:avLst/>
          </a:prstGeom>
          <a:ln>
            <a:noFill/>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prst="coolSlant"/>
          </a:sp3d>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F440B8-4618-4F97-96D6-9391625AEEFD}"/>
              </a:ext>
            </a:extLst>
          </p:cNvPr>
          <p:cNvSpPr txBox="1">
            <a:spLocks noChangeArrowheads="1"/>
          </p:cNvSpPr>
          <p:nvPr/>
        </p:nvSpPr>
        <p:spPr>
          <a:xfrm>
            <a:off x="410544" y="376835"/>
            <a:ext cx="5397424" cy="603893"/>
          </a:xfrm>
          <a:prstGeom prst="rect">
            <a:avLst/>
          </a:prstGeom>
        </p:spPr>
        <p:txBody>
          <a:bodyPr rtlCol="1"/>
          <a:lstStyle>
            <a:lvl1pPr algn="l" defTabSz="685800" rtl="0" eaLnBrk="1" latinLnBrk="0" hangingPunct="1">
              <a:lnSpc>
                <a:spcPct val="90000"/>
              </a:lnSpc>
              <a:spcBef>
                <a:spcPct val="0"/>
              </a:spcBef>
              <a:buNone/>
              <a:defRPr sz="2700" kern="1200" spc="75" baseline="0">
                <a:solidFill>
                  <a:schemeClr val="tx1"/>
                </a:solidFill>
                <a:latin typeface="+mj-lt"/>
                <a:ea typeface="+mj-ea"/>
                <a:cs typeface="+mj-cs"/>
              </a:defRPr>
            </a:lvl1pPr>
          </a:lstStyle>
          <a:p>
            <a:pPr defTabSz="914400">
              <a:defRPr/>
            </a:pPr>
            <a:r>
              <a:rPr lang="en-US" sz="3200" b="1" dirty="0">
                <a:solidFill>
                  <a:srgbClr val="5C5436"/>
                </a:solidFill>
                <a:latin typeface="Verdana" panose="020B0604030504040204" pitchFamily="34" charset="0"/>
                <a:ea typeface="Verdana" panose="020B0604030504040204" pitchFamily="34" charset="0"/>
              </a:rPr>
              <a:t>Elul Technologies Ltd </a:t>
            </a:r>
          </a:p>
        </p:txBody>
      </p:sp>
      <p:sp>
        <p:nvSpPr>
          <p:cNvPr id="4" name="Rectangle 3">
            <a:extLst>
              <a:ext uri="{FF2B5EF4-FFF2-40B4-BE49-F238E27FC236}">
                <a16:creationId xmlns:a16="http://schemas.microsoft.com/office/drawing/2014/main" id="{6A842C81-0BE8-409F-84C6-5F2EE41D406D}"/>
              </a:ext>
            </a:extLst>
          </p:cNvPr>
          <p:cNvSpPr txBox="1">
            <a:spLocks noChangeArrowheads="1"/>
          </p:cNvSpPr>
          <p:nvPr/>
        </p:nvSpPr>
        <p:spPr>
          <a:xfrm>
            <a:off x="216394" y="980728"/>
            <a:ext cx="10256170" cy="4607265"/>
          </a:xfrm>
          <a:prstGeom prst="rect">
            <a:avLst/>
          </a:prstGeom>
        </p:spPr>
        <p:txBody>
          <a:bodyPr rtlCol="1"/>
          <a:lstStyle>
            <a:lvl1pPr marL="167879" indent="-167879" algn="l" defTabSz="685800"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663" indent="-173831" algn="l" defTabSz="685800"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1969" indent="-164306" algn="l" defTabSz="685800"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2938" indent="-130969" algn="l" defTabSz="685800"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716" indent="-129779" algn="l" defTabSz="685800"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256"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558"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5860"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162"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Elul technologies was established in 1972 and as of 2019 is a wholly owned subsidiary of AVRAZ Consulting Ltd., providing complete solutions and services to multinational companies and manufacturers.  </a:t>
            </a:r>
            <a:endParaRPr lang="en-IL" sz="2000" dirty="0">
              <a:solidFill>
                <a:srgbClr val="5C5436"/>
              </a:solidFill>
              <a:latin typeface="Verdana" panose="020B0604030504040204" pitchFamily="34" charset="0"/>
              <a:ea typeface="Verdana" panose="020B0604030504040204" pitchFamily="34" charset="0"/>
            </a:endParaRPr>
          </a:p>
          <a:p>
            <a:pPr>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As Israel’s premier technology, consulting and marketing company in the Defense &amp; Aerospace industry, we offer our clients with a comprehensive range of solutions and services; Business development, marketing &amp; sales, outsourced project management, technical and engineering services, pre and post-sales support, program management and ILS (Integrated Logistics Services), both locally and internationally.</a:t>
            </a:r>
            <a:endParaRPr lang="en-IL" sz="2000" dirty="0">
              <a:solidFill>
                <a:srgbClr val="5C5436"/>
              </a:solidFill>
              <a:latin typeface="Verdana" panose="020B0604030504040204" pitchFamily="34" charset="0"/>
              <a:ea typeface="Verdana" panose="020B0604030504040204" pitchFamily="34" charset="0"/>
            </a:endParaRPr>
          </a:p>
          <a:p>
            <a:pPr>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Our team consists of highly qualified, knowledgeable and experienced professionals, working with our clients worldwide. From the planning phase to a successful completion, we guarantee top quality results.</a:t>
            </a:r>
            <a:endParaRPr lang="en-IL" sz="2000" dirty="0">
              <a:solidFill>
                <a:srgbClr val="5C5436"/>
              </a:solidFill>
              <a:latin typeface="Verdana" panose="020B0604030504040204" pitchFamily="34" charset="0"/>
              <a:ea typeface="Verdana" panose="020B0604030504040204" pitchFamily="34" charset="0"/>
            </a:endParaRPr>
          </a:p>
          <a:p>
            <a:pPr defTabSz="957835">
              <a:lnSpc>
                <a:spcPct val="100000"/>
              </a:lnSpc>
              <a:defRPr/>
            </a:pPr>
            <a:endParaRPr lang="en-US" sz="3200" dirty="0"/>
          </a:p>
          <a:p>
            <a:pPr defTabSz="957835">
              <a:defRPr/>
            </a:pPr>
            <a:endParaRPr lang="en-US" dirty="0"/>
          </a:p>
        </p:txBody>
      </p:sp>
      <p:sp>
        <p:nvSpPr>
          <p:cNvPr id="5" name="Rectangle 4">
            <a:extLst>
              <a:ext uri="{FF2B5EF4-FFF2-40B4-BE49-F238E27FC236}">
                <a16:creationId xmlns:a16="http://schemas.microsoft.com/office/drawing/2014/main" id="{2101C94C-6ABD-44E8-9540-D6F962D4DCDF}"/>
              </a:ext>
            </a:extLst>
          </p:cNvPr>
          <p:cNvSpPr>
            <a:spLocks noChangeArrowheads="1"/>
          </p:cNvSpPr>
          <p:nvPr/>
        </p:nvSpPr>
        <p:spPr bwMode="auto">
          <a:xfrm>
            <a:off x="974725" y="1736725"/>
            <a:ext cx="5707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3" tIns="47892" rIns="95783" bIns="47892"/>
          <a:lstStyle/>
          <a:p>
            <a:pPr algn="l" rtl="0"/>
            <a:endParaRPr lang="he-IL" sz="2000" b="1" dirty="0">
              <a:latin typeface="Arial" pitchFamily="34" charset="0"/>
            </a:endParaRPr>
          </a:p>
        </p:txBody>
      </p:sp>
      <p:pic>
        <p:nvPicPr>
          <p:cNvPr id="18" name="Picture 17">
            <a:extLst>
              <a:ext uri="{FF2B5EF4-FFF2-40B4-BE49-F238E27FC236}">
                <a16:creationId xmlns:a16="http://schemas.microsoft.com/office/drawing/2014/main" id="{B8355997-2716-468D-B00A-107B0B92D0F0}"/>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00456" y="158356"/>
            <a:ext cx="1775150" cy="1136546"/>
          </a:xfrm>
          <a:prstGeom prst="rect">
            <a:avLst/>
          </a:prstGeom>
          <a:noFill/>
          <a:ln>
            <a:noFill/>
          </a:ln>
        </p:spPr>
      </p:pic>
      <p:grpSp>
        <p:nvGrpSpPr>
          <p:cNvPr id="9" name="Group 8">
            <a:extLst>
              <a:ext uri="{FF2B5EF4-FFF2-40B4-BE49-F238E27FC236}">
                <a16:creationId xmlns:a16="http://schemas.microsoft.com/office/drawing/2014/main" id="{3C6AB74B-3359-403C-8F9D-928CDFA59CEA}"/>
              </a:ext>
            </a:extLst>
          </p:cNvPr>
          <p:cNvGrpSpPr/>
          <p:nvPr/>
        </p:nvGrpSpPr>
        <p:grpSpPr>
          <a:xfrm>
            <a:off x="279661" y="5548967"/>
            <a:ext cx="11578185" cy="1055589"/>
            <a:chOff x="279661" y="5548967"/>
            <a:chExt cx="11578185" cy="1055589"/>
          </a:xfrm>
        </p:grpSpPr>
        <p:pic>
          <p:nvPicPr>
            <p:cNvPr id="14" name="Picture 13">
              <a:extLst>
                <a:ext uri="{FF2B5EF4-FFF2-40B4-BE49-F238E27FC236}">
                  <a16:creationId xmlns:a16="http://schemas.microsoft.com/office/drawing/2014/main" id="{085949EC-E763-4A67-8B50-A7E0B76EC4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9661" y="5551336"/>
              <a:ext cx="1747015" cy="1022282"/>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pic>
        <p:pic>
          <p:nvPicPr>
            <p:cNvPr id="20" name="Picture 19">
              <a:extLst>
                <a:ext uri="{FF2B5EF4-FFF2-40B4-BE49-F238E27FC236}">
                  <a16:creationId xmlns:a16="http://schemas.microsoft.com/office/drawing/2014/main" id="{4CBB15B2-F09D-4CD6-A61C-8F417A06D5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13813" y="5567477"/>
              <a:ext cx="1622640" cy="1017324"/>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pic>
        <p:pic>
          <p:nvPicPr>
            <p:cNvPr id="21" name="Picture 20">
              <a:extLst>
                <a:ext uri="{FF2B5EF4-FFF2-40B4-BE49-F238E27FC236}">
                  <a16:creationId xmlns:a16="http://schemas.microsoft.com/office/drawing/2014/main" id="{D0E6363A-6069-4FA9-BD15-63D77FE6AD1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53518" y="5548967"/>
              <a:ext cx="1196173" cy="985527"/>
            </a:xfrm>
            <a:prstGeom prst="rect">
              <a:avLst/>
            </a:prstGeom>
            <a:scene3d>
              <a:camera prst="orthographicFront"/>
              <a:lightRig rig="threePt" dir="t"/>
            </a:scene3d>
            <a:sp3d>
              <a:bevelT/>
            </a:sp3d>
          </p:spPr>
        </p:pic>
        <p:pic>
          <p:nvPicPr>
            <p:cNvPr id="22" name="Picture 21">
              <a:extLst>
                <a:ext uri="{FF2B5EF4-FFF2-40B4-BE49-F238E27FC236}">
                  <a16:creationId xmlns:a16="http://schemas.microsoft.com/office/drawing/2014/main" id="{E6DB0C80-5DA7-419A-B1A2-316785B41A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29011" y="5559592"/>
              <a:ext cx="2357463" cy="1044964"/>
            </a:xfrm>
            <a:prstGeom prst="rect">
              <a:avLst/>
            </a:prstGeom>
            <a:scene3d>
              <a:camera prst="orthographicFront"/>
              <a:lightRig rig="threePt" dir="t"/>
            </a:scene3d>
            <a:sp3d>
              <a:bevelT/>
            </a:sp3d>
          </p:spPr>
        </p:pic>
        <p:pic>
          <p:nvPicPr>
            <p:cNvPr id="23" name="Picture 22">
              <a:extLst>
                <a:ext uri="{FF2B5EF4-FFF2-40B4-BE49-F238E27FC236}">
                  <a16:creationId xmlns:a16="http://schemas.microsoft.com/office/drawing/2014/main" id="{4B847D7F-4CC9-4564-9AFB-C29308A1AFD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76533" y="5560381"/>
              <a:ext cx="1744723" cy="1004192"/>
            </a:xfrm>
            <a:prstGeom prst="rect">
              <a:avLst/>
            </a:prstGeom>
            <a:scene3d>
              <a:camera prst="orthographicFront"/>
              <a:lightRig rig="threePt" dir="t"/>
            </a:scene3d>
            <a:sp3d>
              <a:bevelT/>
            </a:sp3d>
          </p:spPr>
        </p:pic>
        <p:pic>
          <p:nvPicPr>
            <p:cNvPr id="6" name="Picture 5" descr="A picture containing indoor, plane, airplane, table&#10;&#10;Description automatically generated">
              <a:extLst>
                <a:ext uri="{FF2B5EF4-FFF2-40B4-BE49-F238E27FC236}">
                  <a16:creationId xmlns:a16="http://schemas.microsoft.com/office/drawing/2014/main" id="{B0963238-0BD0-439F-9645-37FFBDD019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18216" y="5568132"/>
              <a:ext cx="1539630" cy="1025779"/>
            </a:xfrm>
            <a:prstGeom prst="rect">
              <a:avLst/>
            </a:prstGeom>
          </p:spPr>
        </p:pic>
      </p:gr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4225" y="188027"/>
            <a:ext cx="3178864" cy="930733"/>
          </a:xfrm>
        </p:spPr>
        <p:txBody>
          <a:bodyPr>
            <a:noAutofit/>
          </a:bodyPr>
          <a:lstStyle/>
          <a:p>
            <a:r>
              <a:rPr lang="en-US" sz="3200" b="1" spc="75" dirty="0">
                <a:solidFill>
                  <a:srgbClr val="5C5436"/>
                </a:solidFill>
                <a:latin typeface="Verdana" panose="020B0604030504040204" pitchFamily="34" charset="0"/>
                <a:ea typeface="Verdana" panose="020B0604030504040204" pitchFamily="34" charset="0"/>
              </a:rPr>
              <a:t>Corporate Structure</a:t>
            </a:r>
          </a:p>
        </p:txBody>
      </p:sp>
      <p:sp>
        <p:nvSpPr>
          <p:cNvPr id="76" name="Content Placeholder 75">
            <a:extLst>
              <a:ext uri="{FF2B5EF4-FFF2-40B4-BE49-F238E27FC236}">
                <a16:creationId xmlns:a16="http://schemas.microsoft.com/office/drawing/2014/main" id="{08F381B0-5E88-40C4-8923-B33BF0216651}"/>
              </a:ext>
            </a:extLst>
          </p:cNvPr>
          <p:cNvSpPr>
            <a:spLocks noGrp="1"/>
          </p:cNvSpPr>
          <p:nvPr>
            <p:ph idx="1"/>
          </p:nvPr>
        </p:nvSpPr>
        <p:spPr>
          <a:xfrm>
            <a:off x="4457037" y="400076"/>
            <a:ext cx="3260410" cy="1190115"/>
          </a:xfrm>
          <a:prstGeom prst="rect">
            <a:avLst/>
          </a:prstGeom>
          <a:solidFill>
            <a:schemeClr val="bg2">
              <a:lumMod val="75000"/>
            </a:schemeClr>
          </a:soli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strike="noStrike" kern="1200" dirty="0">
                <a:solidFill>
                  <a:schemeClr val="bg1"/>
                </a:solidFill>
              </a:rPr>
              <a:t> </a:t>
            </a:r>
            <a:endParaRPr lang="he-IL" sz="2000" b="1" strike="noStrike" kern="1200" dirty="0">
              <a:solidFill>
                <a:schemeClr val="bg1"/>
              </a:solidFill>
              <a:latin typeface="Baskerville Old Face" panose="02020602080505020303" pitchFamily="18" charset="0"/>
            </a:endParaRPr>
          </a:p>
        </p:txBody>
      </p:sp>
      <p:cxnSp>
        <p:nvCxnSpPr>
          <p:cNvPr id="70" name="Straight Connector 69">
            <a:extLst>
              <a:ext uri="{FF2B5EF4-FFF2-40B4-BE49-F238E27FC236}">
                <a16:creationId xmlns:a16="http://schemas.microsoft.com/office/drawing/2014/main" id="{78E9AF94-D931-4BC9-9871-D29DDFCD260F}"/>
              </a:ext>
            </a:extLst>
          </p:cNvPr>
          <p:cNvCxnSpPr>
            <a:cxnSpLocks/>
          </p:cNvCxnSpPr>
          <p:nvPr/>
        </p:nvCxnSpPr>
        <p:spPr>
          <a:xfrm flipV="1">
            <a:off x="1921218" y="1761402"/>
            <a:ext cx="8077745" cy="176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2AC5AB-1392-4AA7-A6B1-BD0039B42F9E}"/>
              </a:ext>
            </a:extLst>
          </p:cNvPr>
          <p:cNvCxnSpPr>
            <a:cxnSpLocks/>
          </p:cNvCxnSpPr>
          <p:nvPr/>
        </p:nvCxnSpPr>
        <p:spPr>
          <a:xfrm>
            <a:off x="9998963" y="1782729"/>
            <a:ext cx="10600" cy="1864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FBA9652-639F-4EC6-80A5-5C6B70E9B025}"/>
              </a:ext>
            </a:extLst>
          </p:cNvPr>
          <p:cNvCxnSpPr>
            <a:cxnSpLocks/>
          </p:cNvCxnSpPr>
          <p:nvPr/>
        </p:nvCxnSpPr>
        <p:spPr>
          <a:xfrm flipH="1">
            <a:off x="1912737" y="1782729"/>
            <a:ext cx="8481" cy="1852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B74EDC-C229-4438-9A82-8901E31D597D}"/>
              </a:ext>
            </a:extLst>
          </p:cNvPr>
          <p:cNvCxnSpPr>
            <a:cxnSpLocks/>
            <a:stCxn id="76" idx="2"/>
            <a:endCxn id="14" idx="0"/>
          </p:cNvCxnSpPr>
          <p:nvPr/>
        </p:nvCxnSpPr>
        <p:spPr>
          <a:xfrm>
            <a:off x="6087242" y="1590191"/>
            <a:ext cx="8758" cy="12681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84C047E-AE70-4CBA-8E99-AA20971EDF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68745" y="525447"/>
            <a:ext cx="1854510" cy="927255"/>
          </a:xfrm>
          <a:prstGeom prst="rect">
            <a:avLst/>
          </a:prstGeom>
        </p:spPr>
      </p:pic>
      <p:cxnSp>
        <p:nvCxnSpPr>
          <p:cNvPr id="17" name="Connector: Elbow 16">
            <a:extLst>
              <a:ext uri="{FF2B5EF4-FFF2-40B4-BE49-F238E27FC236}">
                <a16:creationId xmlns:a16="http://schemas.microsoft.com/office/drawing/2014/main" id="{36FE9B3B-4DF9-45F4-A484-24F59C4D8D22}"/>
              </a:ext>
            </a:extLst>
          </p:cNvPr>
          <p:cNvCxnSpPr/>
          <p:nvPr/>
        </p:nvCxnSpPr>
        <p:spPr>
          <a:xfrm rot="10800000" flipV="1">
            <a:off x="7994708" y="2681541"/>
            <a:ext cx="3520" cy="293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D99A068-D3EA-4B1C-AF46-2A19CA46C6AD}"/>
              </a:ext>
            </a:extLst>
          </p:cNvPr>
          <p:cNvCxnSpPr>
            <a:cxnSpLocks/>
            <a:stCxn id="14" idx="2"/>
            <a:endCxn id="51" idx="0"/>
          </p:cNvCxnSpPr>
          <p:nvPr/>
        </p:nvCxnSpPr>
        <p:spPr>
          <a:xfrm flipH="1">
            <a:off x="6078742" y="3689367"/>
            <a:ext cx="17258" cy="13602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a:hlinkClick r:id="rId3"/>
            <a:extLst>
              <a:ext uri="{FF2B5EF4-FFF2-40B4-BE49-F238E27FC236}">
                <a16:creationId xmlns:a16="http://schemas.microsoft.com/office/drawing/2014/main" id="{A2F31242-D77E-460D-8F5C-68AD768BE47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5485076" y="1942204"/>
            <a:ext cx="1221846" cy="854681"/>
          </a:xfrm>
          <a:prstGeom prst="rect">
            <a:avLst/>
          </a:prstGeom>
          <a:ln>
            <a:noFill/>
          </a:ln>
          <a:effectLst>
            <a:softEdge rad="12700"/>
          </a:effectLst>
          <a:scene3d>
            <a:camera prst="orthographicFront"/>
            <a:lightRig rig="threePt" dir="t"/>
          </a:scene3d>
          <a:sp3d>
            <a:bevelT/>
          </a:sp3d>
        </p:spPr>
      </p:pic>
      <p:pic>
        <p:nvPicPr>
          <p:cNvPr id="50" name="Picture 49" descr="AIMS">
            <a:hlinkClick r:id="rId3"/>
            <a:extLst>
              <a:ext uri="{FF2B5EF4-FFF2-40B4-BE49-F238E27FC236}">
                <a16:creationId xmlns:a16="http://schemas.microsoft.com/office/drawing/2014/main" id="{CC8FA144-9636-4DB7-9574-1FEA9CE482D9}"/>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259868" y="3135362"/>
            <a:ext cx="1304386" cy="323850"/>
          </a:xfrm>
          <a:prstGeom prst="rect">
            <a:avLst/>
          </a:prstGeom>
          <a:noFill/>
          <a:ln>
            <a:noFill/>
          </a:ln>
          <a:scene3d>
            <a:camera prst="orthographicFront"/>
            <a:lightRig rig="threePt" dir="t"/>
          </a:scene3d>
          <a:sp3d>
            <a:bevelT/>
          </a:sp3d>
        </p:spPr>
      </p:pic>
      <p:pic>
        <p:nvPicPr>
          <p:cNvPr id="51" name="Picture 50">
            <a:hlinkClick r:id="rId6"/>
            <a:extLst>
              <a:ext uri="{FF2B5EF4-FFF2-40B4-BE49-F238E27FC236}">
                <a16:creationId xmlns:a16="http://schemas.microsoft.com/office/drawing/2014/main" id="{6C09383F-DD94-4FA8-9C9B-8406DE0EED29}"/>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5375920" y="5049640"/>
            <a:ext cx="1405643" cy="611608"/>
          </a:xfrm>
          <a:prstGeom prst="rect">
            <a:avLst/>
          </a:prstGeom>
          <a:noFill/>
          <a:ln>
            <a:noFill/>
          </a:ln>
          <a:scene3d>
            <a:camera prst="orthographicFront"/>
            <a:lightRig rig="threePt" dir="t"/>
          </a:scene3d>
          <a:sp3d>
            <a:bevelT/>
          </a:sp3d>
        </p:spPr>
      </p:pic>
      <p:pic>
        <p:nvPicPr>
          <p:cNvPr id="53" name="Picture 52">
            <a:hlinkClick r:id="rId8"/>
            <a:extLst>
              <a:ext uri="{FF2B5EF4-FFF2-40B4-BE49-F238E27FC236}">
                <a16:creationId xmlns:a16="http://schemas.microsoft.com/office/drawing/2014/main" id="{914D27FD-962C-47AD-A753-7936C13A42B5}"/>
              </a:ext>
            </a:extLst>
          </p:cNvPr>
          <p:cNvPicPr/>
          <p:nvPr/>
        </p:nvPicPr>
        <p:blipFill>
          <a:blip r:embed="rId9">
            <a:extLst>
              <a:ext uri="{28A0092B-C50C-407E-A947-70E740481C1C}">
                <a14:useLocalDpi xmlns:a14="http://schemas.microsoft.com/office/drawing/2010/main"/>
              </a:ext>
            </a:extLst>
          </a:blip>
          <a:srcRect/>
          <a:stretch>
            <a:fillRect/>
          </a:stretch>
        </p:blipFill>
        <p:spPr bwMode="auto">
          <a:xfrm>
            <a:off x="9360150" y="3188553"/>
            <a:ext cx="1298826" cy="388257"/>
          </a:xfrm>
          <a:prstGeom prst="rect">
            <a:avLst/>
          </a:prstGeom>
          <a:noFill/>
          <a:ln>
            <a:noFill/>
          </a:ln>
          <a:effectLst>
            <a:innerShdw blurRad="63500" dist="50800" dir="18900000">
              <a:prstClr val="black">
                <a:alpha val="50000"/>
              </a:prstClr>
            </a:innerShdw>
          </a:effectLst>
          <a:scene3d>
            <a:camera prst="orthographicFront"/>
            <a:lightRig rig="threePt" dir="t"/>
          </a:scene3d>
          <a:sp3d>
            <a:bevelT/>
          </a:sp3d>
        </p:spPr>
      </p:pic>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1F960202-DC38-4F1E-9D57-3F18BA907BEA}"/>
                  </a:ext>
                </a:extLst>
              </p:cNvPr>
              <p:cNvGraphicFramePr>
                <a:graphicFrameLocks noChangeAspect="1"/>
              </p:cNvGraphicFramePr>
              <p:nvPr>
                <p:extLst>
                  <p:ext uri="{D42A27DB-BD31-4B8C-83A1-F6EECF244321}">
                    <p14:modId xmlns:p14="http://schemas.microsoft.com/office/powerpoint/2010/main" val="2826845082"/>
                  </p:ext>
                </p:extLst>
              </p:nvPr>
            </p:nvGraphicFramePr>
            <p:xfrm>
              <a:off x="124545" y="3560713"/>
              <a:ext cx="3576385" cy="734771"/>
            </p:xfrm>
            <a:graphic>
              <a:graphicData uri="http://schemas.microsoft.com/office/powerpoint/2016/slidezoom">
                <pslz:sldZm>
                  <pslz:sldZmObj sldId="325" cId="1934894508">
                    <pslz:zmPr id="{7F9F48D2-7E03-4DBF-AB5E-CF7D0DF8DDCF}"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0" y="0"/>
                          <a:ext cx="3576385" cy="734771"/>
                        </a:xfrm>
                        <a:prstGeom prst="rect">
                          <a:avLst/>
                        </a:prstGeom>
                        <a:ln w="3175">
                          <a:solidFill>
                            <a:prstClr val="ltGray"/>
                          </a:solidFill>
                        </a:ln>
                      </p166:spPr>
                    </pslz:zmPr>
                  </pslz:sldZmObj>
                </pslz:sldZm>
              </a:graphicData>
            </a:graphic>
          </p:graphicFrame>
        </mc:Choice>
        <mc:Fallback xmlns="">
          <p:pic>
            <p:nvPicPr>
              <p:cNvPr id="7" name="Slide Zoom 6">
                <a:hlinkClick r:id="rId11" action="ppaction://hlinksldjump"/>
                <a:extLst>
                  <a:ext uri="{FF2B5EF4-FFF2-40B4-BE49-F238E27FC236}">
                    <a16:creationId xmlns:a16="http://schemas.microsoft.com/office/drawing/2014/main" id="{1F960202-DC38-4F1E-9D57-3F18BA907BEA}"/>
                  </a:ext>
                </a:extLst>
              </p:cNvPr>
              <p:cNvPicPr>
                <a:picLocks noGrp="1" noRot="1" noChangeAspect="1" noMove="1" noResize="1" noEditPoints="1" noAdjustHandles="1" noChangeArrowheads="1" noChangeShapeType="1"/>
              </p:cNvPicPr>
              <p:nvPr/>
            </p:nvPicPr>
            <p:blipFill>
              <a:blip r:embed="rId12">
                <a:extLst>
                  <a:ext uri="{28A0092B-C50C-407E-A947-70E740481C1C}">
                    <a14:useLocalDpi xmlns:a14="http://schemas.microsoft.com/office/drawing/2010/main" val="0"/>
                  </a:ext>
                </a:extLst>
              </a:blip>
              <a:stretch>
                <a:fillRect/>
              </a:stretch>
            </p:blipFill>
            <p:spPr>
              <a:xfrm>
                <a:off x="124545" y="3560713"/>
                <a:ext cx="3576385" cy="73477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09C8A20E-94CA-4A49-9151-F3F215D52321}"/>
                  </a:ext>
                </a:extLst>
              </p:cNvPr>
              <p:cNvGraphicFramePr>
                <a:graphicFrameLocks noChangeAspect="1"/>
              </p:cNvGraphicFramePr>
              <p:nvPr>
                <p:extLst>
                  <p:ext uri="{D42A27DB-BD31-4B8C-83A1-F6EECF244321}">
                    <p14:modId xmlns:p14="http://schemas.microsoft.com/office/powerpoint/2010/main" val="876108924"/>
                  </p:ext>
                </p:extLst>
              </p:nvPr>
            </p:nvGraphicFramePr>
            <p:xfrm>
              <a:off x="4168493" y="5846275"/>
              <a:ext cx="3837500" cy="772327"/>
            </p:xfrm>
            <a:graphic>
              <a:graphicData uri="http://schemas.microsoft.com/office/powerpoint/2016/slidezoom">
                <pslz:sldZm>
                  <pslz:sldZmObj sldId="326" cId="1464667769">
                    <pslz:zmPr id="{5557F892-B34D-465E-87C7-EA8AA4411D93}" imageType="cover" transitionDur="1000">
                      <p166:blipFill xmlns:p166="http://schemas.microsoft.com/office/powerpoint/2016/6/main">
                        <a:blip r:embed="rId13">
                          <a:extLst>
                            <a:ext uri="{28A0092B-C50C-407E-A947-70E740481C1C}">
                              <a14:useLocalDpi xmlns:a14="http://schemas.microsoft.com/office/drawing/2010/main" val="0"/>
                            </a:ext>
                          </a:extLst>
                        </a:blip>
                        <a:stretch>
                          <a:fillRect/>
                        </a:stretch>
                      </p166:blipFill>
                      <p166:spPr xmlns:p166="http://schemas.microsoft.com/office/powerpoint/2016/6/main">
                        <a:xfrm>
                          <a:off x="0" y="0"/>
                          <a:ext cx="3837500" cy="772327"/>
                        </a:xfrm>
                        <a:prstGeom prst="rect">
                          <a:avLst/>
                        </a:prstGeom>
                        <a:ln w="3175">
                          <a:solidFill>
                            <a:prstClr val="ltGray"/>
                          </a:solidFill>
                        </a:ln>
                      </p166:spPr>
                    </pslz:zmPr>
                  </pslz:sldZmObj>
                </pslz:sldZm>
              </a:graphicData>
            </a:graphic>
          </p:graphicFrame>
        </mc:Choice>
        <mc:Fallback xmlns="">
          <p:pic>
            <p:nvPicPr>
              <p:cNvPr id="9" name="Slide Zoom 8">
                <a:hlinkClick r:id="rId14" action="ppaction://hlinksldjump"/>
                <a:extLst>
                  <a:ext uri="{FF2B5EF4-FFF2-40B4-BE49-F238E27FC236}">
                    <a16:creationId xmlns:a16="http://schemas.microsoft.com/office/drawing/2014/main" id="{09C8A20E-94CA-4A49-9151-F3F215D52321}"/>
                  </a:ext>
                </a:extLst>
              </p:cNvPr>
              <p:cNvPicPr>
                <a:picLocks noGrp="1" noRot="1" noChangeAspect="1" noMove="1" noResize="1" noEditPoints="1" noAdjustHandles="1" noChangeArrowheads="1" noChangeShapeType="1"/>
              </p:cNvPicPr>
              <p:nvPr/>
            </p:nvPicPr>
            <p:blipFill>
              <a:blip r:embed="rId15">
                <a:extLst>
                  <a:ext uri="{28A0092B-C50C-407E-A947-70E740481C1C}">
                    <a14:useLocalDpi xmlns:a14="http://schemas.microsoft.com/office/drawing/2010/main" val="0"/>
                  </a:ext>
                </a:extLst>
              </a:blip>
              <a:stretch>
                <a:fillRect/>
              </a:stretch>
            </p:blipFill>
            <p:spPr>
              <a:xfrm>
                <a:off x="4168493" y="5846275"/>
                <a:ext cx="3837500" cy="772327"/>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Slide Zoom 10">
                <a:extLst>
                  <a:ext uri="{FF2B5EF4-FFF2-40B4-BE49-F238E27FC236}">
                    <a16:creationId xmlns:a16="http://schemas.microsoft.com/office/drawing/2014/main" id="{A397C1F4-576A-416D-9D50-0249B011DFBB}"/>
                  </a:ext>
                </a:extLst>
              </p:cNvPr>
              <p:cNvGraphicFramePr>
                <a:graphicFrameLocks noChangeAspect="1"/>
              </p:cNvGraphicFramePr>
              <p:nvPr>
                <p:extLst>
                  <p:ext uri="{D42A27DB-BD31-4B8C-83A1-F6EECF244321}">
                    <p14:modId xmlns:p14="http://schemas.microsoft.com/office/powerpoint/2010/main" val="1266905242"/>
                  </p:ext>
                </p:extLst>
              </p:nvPr>
            </p:nvGraphicFramePr>
            <p:xfrm>
              <a:off x="8337010" y="3669447"/>
              <a:ext cx="3510321" cy="715338"/>
            </p:xfrm>
            <a:graphic>
              <a:graphicData uri="http://schemas.microsoft.com/office/powerpoint/2016/slidezoom">
                <pslz:sldZm>
                  <pslz:sldZmObj sldId="327" cId="3332447727">
                    <pslz:zmPr id="{3A9DDE0D-FA97-4248-94F4-B6B32829BAD2}" imageType="cover" transitionDur="1000">
                      <p166:blipFill xmlns:p166="http://schemas.microsoft.com/office/powerpoint/2016/6/main">
                        <a:blip r:embed="rId16">
                          <a:extLst>
                            <a:ext uri="{28A0092B-C50C-407E-A947-70E740481C1C}">
                              <a14:useLocalDpi xmlns:a14="http://schemas.microsoft.com/office/drawing/2010/main" val="0"/>
                            </a:ext>
                          </a:extLst>
                        </a:blip>
                        <a:stretch>
                          <a:fillRect/>
                        </a:stretch>
                      </p166:blipFill>
                      <p166:spPr xmlns:p166="http://schemas.microsoft.com/office/powerpoint/2016/6/main">
                        <a:xfrm>
                          <a:off x="0" y="0"/>
                          <a:ext cx="3510321" cy="715338"/>
                        </a:xfrm>
                        <a:prstGeom prst="rect">
                          <a:avLst/>
                        </a:prstGeom>
                        <a:ln w="3175">
                          <a:solidFill>
                            <a:prstClr val="ltGray"/>
                          </a:solidFill>
                        </a:ln>
                      </p166:spPr>
                    </pslz:zmPr>
                  </pslz:sldZmObj>
                </pslz:sldZm>
              </a:graphicData>
            </a:graphic>
          </p:graphicFrame>
        </mc:Choice>
        <mc:Fallback xmlns="">
          <p:pic>
            <p:nvPicPr>
              <p:cNvPr id="11" name="Slide Zoom 10">
                <a:hlinkClick r:id="rId17" action="ppaction://hlinksldjump"/>
                <a:extLst>
                  <a:ext uri="{FF2B5EF4-FFF2-40B4-BE49-F238E27FC236}">
                    <a16:creationId xmlns:a16="http://schemas.microsoft.com/office/drawing/2014/main" id="{A397C1F4-576A-416D-9D50-0249B011DFBB}"/>
                  </a:ext>
                </a:extLst>
              </p:cNvPr>
              <p:cNvPicPr>
                <a:picLocks noGrp="1" noRot="1" noChangeAspect="1" noMove="1" noResize="1" noEditPoints="1" noAdjustHandles="1" noChangeArrowheads="1" noChangeShapeType="1"/>
              </p:cNvPicPr>
              <p:nvPr/>
            </p:nvPicPr>
            <p:blipFill>
              <a:blip r:embed="rId18">
                <a:extLst>
                  <a:ext uri="{28A0092B-C50C-407E-A947-70E740481C1C}">
                    <a14:useLocalDpi xmlns:a14="http://schemas.microsoft.com/office/drawing/2010/main" val="0"/>
                  </a:ext>
                </a:extLst>
              </a:blip>
              <a:stretch>
                <a:fillRect/>
              </a:stretch>
            </p:blipFill>
            <p:spPr>
              <a:xfrm>
                <a:off x="8337010" y="3669447"/>
                <a:ext cx="3510321" cy="71533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4" name="Slide Zoom 13">
                <a:extLst>
                  <a:ext uri="{FF2B5EF4-FFF2-40B4-BE49-F238E27FC236}">
                    <a16:creationId xmlns:a16="http://schemas.microsoft.com/office/drawing/2014/main" id="{3DFBAE4A-D04D-4991-9BAE-1F3C71874556}"/>
                  </a:ext>
                </a:extLst>
              </p:cNvPr>
              <p:cNvGraphicFramePr>
                <a:graphicFrameLocks noChangeAspect="1"/>
              </p:cNvGraphicFramePr>
              <p:nvPr>
                <p:extLst>
                  <p:ext uri="{D42A27DB-BD31-4B8C-83A1-F6EECF244321}">
                    <p14:modId xmlns:p14="http://schemas.microsoft.com/office/powerpoint/2010/main" val="1523391756"/>
                  </p:ext>
                </p:extLst>
              </p:nvPr>
            </p:nvGraphicFramePr>
            <p:xfrm>
              <a:off x="4060905" y="2858370"/>
              <a:ext cx="4070189" cy="830997"/>
            </p:xfrm>
            <a:graphic>
              <a:graphicData uri="http://schemas.microsoft.com/office/powerpoint/2016/slidezoom">
                <pslz:sldZm>
                  <pslz:sldZmObj sldId="317" cId="1735722345">
                    <pslz:zmPr id="{98147C16-B826-4AF0-B8EC-00870F673D5F}" imageType="cover" transitionDur="1000">
                      <p166:blipFill xmlns:p166="http://schemas.microsoft.com/office/powerpoint/2016/6/main">
                        <a:blip r:embed="rId19">
                          <a:extLst>
                            <a:ext uri="{28A0092B-C50C-407E-A947-70E740481C1C}">
                              <a14:useLocalDpi xmlns:a14="http://schemas.microsoft.com/office/drawing/2010/main" val="0"/>
                            </a:ext>
                          </a:extLst>
                        </a:blip>
                        <a:stretch>
                          <a:fillRect/>
                        </a:stretch>
                      </p166:blipFill>
                      <p166:spPr xmlns:p166="http://schemas.microsoft.com/office/powerpoint/2016/6/main">
                        <a:xfrm>
                          <a:off x="0" y="0"/>
                          <a:ext cx="4070189" cy="830997"/>
                        </a:xfrm>
                        <a:prstGeom prst="rect">
                          <a:avLst/>
                        </a:prstGeom>
                        <a:ln w="3175">
                          <a:solidFill>
                            <a:prstClr val="ltGray"/>
                          </a:solidFill>
                        </a:ln>
                      </p166:spPr>
                    </pslz:zmPr>
                  </pslz:sldZmObj>
                </pslz:sldZm>
              </a:graphicData>
            </a:graphic>
          </p:graphicFrame>
        </mc:Choice>
        <mc:Fallback xmlns="">
          <p:pic>
            <p:nvPicPr>
              <p:cNvPr id="14" name="Slide Zoom 13">
                <a:hlinkClick r:id="rId20" action="ppaction://hlinksldjump"/>
                <a:extLst>
                  <a:ext uri="{FF2B5EF4-FFF2-40B4-BE49-F238E27FC236}">
                    <a16:creationId xmlns:a16="http://schemas.microsoft.com/office/drawing/2014/main" id="{3DFBAE4A-D04D-4991-9BAE-1F3C71874556}"/>
                  </a:ext>
                </a:extLst>
              </p:cNvPr>
              <p:cNvPicPr>
                <a:picLocks noGrp="1" noRot="1" noChangeAspect="1" noMove="1" noResize="1" noEditPoints="1" noAdjustHandles="1" noChangeArrowheads="1" noChangeShapeType="1"/>
              </p:cNvPicPr>
              <p:nvPr/>
            </p:nvPicPr>
            <p:blipFill>
              <a:blip r:embed="rId21">
                <a:extLst>
                  <a:ext uri="{28A0092B-C50C-407E-A947-70E740481C1C}">
                    <a14:useLocalDpi xmlns:a14="http://schemas.microsoft.com/office/drawing/2010/main" val="0"/>
                  </a:ext>
                </a:extLst>
              </a:blip>
              <a:stretch>
                <a:fillRect/>
              </a:stretch>
            </p:blipFill>
            <p:spPr>
              <a:xfrm>
                <a:off x="4060905" y="2858370"/>
                <a:ext cx="4070189" cy="830997"/>
              </a:xfrm>
              <a:prstGeom prst="rect">
                <a:avLst/>
              </a:prstGeom>
              <a:ln w="3175">
                <a:solidFill>
                  <a:prstClr val="ltGray"/>
                </a:solidFill>
              </a:ln>
            </p:spPr>
          </p:pic>
        </mc:Fallback>
      </mc:AlternateContent>
      <p:cxnSp>
        <p:nvCxnSpPr>
          <p:cNvPr id="20" name="Straight Connector 19">
            <a:extLst>
              <a:ext uri="{FF2B5EF4-FFF2-40B4-BE49-F238E27FC236}">
                <a16:creationId xmlns:a16="http://schemas.microsoft.com/office/drawing/2014/main" id="{E518EF1E-E291-4EE5-975A-96C5B5AA3562}"/>
              </a:ext>
            </a:extLst>
          </p:cNvPr>
          <p:cNvCxnSpPr>
            <a:cxnSpLocks/>
            <a:stCxn id="51" idx="2"/>
            <a:endCxn id="9" idx="0"/>
          </p:cNvCxnSpPr>
          <p:nvPr/>
        </p:nvCxnSpPr>
        <p:spPr>
          <a:xfrm>
            <a:off x="6078742" y="5661248"/>
            <a:ext cx="8501" cy="185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3120648-20BD-48D7-8316-0312B2842EF6}"/>
              </a:ext>
            </a:extLst>
          </p:cNvPr>
          <p:cNvCxnSpPr>
            <a:cxnSpLocks/>
            <a:stCxn id="50" idx="2"/>
            <a:endCxn id="7" idx="0"/>
          </p:cNvCxnSpPr>
          <p:nvPr/>
        </p:nvCxnSpPr>
        <p:spPr>
          <a:xfrm>
            <a:off x="1912061" y="3459212"/>
            <a:ext cx="677" cy="1015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B71E-942C-4991-95BE-7D29E295F591}"/>
              </a:ext>
            </a:extLst>
          </p:cNvPr>
          <p:cNvSpPr>
            <a:spLocks noGrp="1"/>
          </p:cNvSpPr>
          <p:nvPr>
            <p:ph type="title"/>
          </p:nvPr>
        </p:nvSpPr>
        <p:spPr>
          <a:xfrm>
            <a:off x="638672" y="260648"/>
            <a:ext cx="3888432" cy="1224136"/>
          </a:xfrm>
        </p:spPr>
        <p:txBody>
          <a:bodyPr>
            <a:normAutofit/>
          </a:bodyPr>
          <a:lstStyle/>
          <a:p>
            <a:pPr lvl="0" defTabSz="711200">
              <a:lnSpc>
                <a:spcPct val="90000"/>
              </a:lnSpc>
              <a:spcAft>
                <a:spcPct val="35000"/>
              </a:spcAft>
            </a:pPr>
            <a:r>
              <a:rPr lang="en-US" sz="3600" b="1" spc="75" dirty="0">
                <a:solidFill>
                  <a:srgbClr val="5C5436"/>
                </a:solidFill>
                <a:latin typeface="Verdana" panose="020B0604030504040204" pitchFamily="34" charset="0"/>
                <a:ea typeface="Verdana" panose="020B0604030504040204" pitchFamily="34" charset="0"/>
              </a:rPr>
              <a:t>AIMS</a:t>
            </a:r>
            <a:r>
              <a:rPr lang="he-IL" sz="4000" b="1" spc="75" dirty="0">
                <a:solidFill>
                  <a:srgbClr val="5C5436"/>
                </a:solidFill>
                <a:latin typeface="Baskerville Old Face" panose="02020602080505020303" pitchFamily="18" charset="0"/>
              </a:rPr>
              <a:t> </a:t>
            </a:r>
            <a:br>
              <a:rPr lang="en-US" sz="6000" b="1" dirty="0">
                <a:solidFill>
                  <a:srgbClr val="5C5436"/>
                </a:solidFill>
                <a:latin typeface="Baskerville Old Face" panose="02020602080505020303" pitchFamily="18" charset="0"/>
              </a:rPr>
            </a:br>
            <a:r>
              <a:rPr lang="en-US" sz="2000" b="1" i="1" dirty="0">
                <a:solidFill>
                  <a:srgbClr val="5C5436"/>
                </a:solidFill>
                <a:latin typeface="Verdana" panose="020B0604030504040204" pitchFamily="34" charset="0"/>
                <a:ea typeface="Verdana" panose="020B0604030504040204" pitchFamily="34" charset="0"/>
              </a:rPr>
              <a:t>(Industrial Collaboration)</a:t>
            </a:r>
          </a:p>
        </p:txBody>
      </p:sp>
      <p:sp>
        <p:nvSpPr>
          <p:cNvPr id="3" name="Content Placeholder 2">
            <a:extLst>
              <a:ext uri="{FF2B5EF4-FFF2-40B4-BE49-F238E27FC236}">
                <a16:creationId xmlns:a16="http://schemas.microsoft.com/office/drawing/2014/main" id="{AA02BF67-7152-4D59-95F2-DD80E94F79BB}"/>
              </a:ext>
            </a:extLst>
          </p:cNvPr>
          <p:cNvSpPr>
            <a:spLocks noGrp="1"/>
          </p:cNvSpPr>
          <p:nvPr>
            <p:ph idx="1"/>
          </p:nvPr>
        </p:nvSpPr>
        <p:spPr>
          <a:xfrm>
            <a:off x="335360" y="1772816"/>
            <a:ext cx="8512224" cy="4824536"/>
          </a:xfrm>
        </p:spPr>
        <p:txBody>
          <a:bodyPr>
            <a:normAutofit fontScale="92500" lnSpcReduction="10000"/>
          </a:bodyPr>
          <a:lstStyle/>
          <a:p>
            <a:pPr>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AIMS assists American and other international companies with industrial cooperation commitments in Israel, locate Israeli companies that know how to manufacture and supply products and equipment that meet the requirements of American and other companies. </a:t>
            </a:r>
            <a:endParaRPr lang="en-IL" sz="2000" dirty="0">
              <a:solidFill>
                <a:srgbClr val="5C5436"/>
              </a:solidFill>
              <a:latin typeface="Verdana" panose="020B0604030504040204" pitchFamily="34" charset="0"/>
              <a:ea typeface="Verdana" panose="020B0604030504040204" pitchFamily="34" charset="0"/>
            </a:endParaRPr>
          </a:p>
          <a:p>
            <a:pPr marL="0" indent="0">
              <a:buNone/>
            </a:pPr>
            <a:r>
              <a:rPr lang="he-IL" sz="2000" dirty="0">
                <a:solidFill>
                  <a:srgbClr val="5C5436"/>
                </a:solidFill>
                <a:latin typeface="Verdana" panose="020B0604030504040204" pitchFamily="34" charset="0"/>
                <a:ea typeface="Verdana" panose="020B0604030504040204" pitchFamily="34" charset="0"/>
              </a:rPr>
              <a:t> </a:t>
            </a:r>
            <a:endParaRPr lang="en-IL" sz="2000" dirty="0">
              <a:solidFill>
                <a:srgbClr val="5C5436"/>
              </a:solidFill>
              <a:latin typeface="Verdana" panose="020B0604030504040204" pitchFamily="34" charset="0"/>
              <a:ea typeface="Verdana" panose="020B0604030504040204" pitchFamily="34" charset="0"/>
            </a:endParaRPr>
          </a:p>
          <a:p>
            <a:pPr>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For instance, AIMS assisted GD LAND SYSTEMS, with its high scope of industrial cooperation obligations, to locate the Israeli companies that could take part in the program.</a:t>
            </a:r>
            <a:endParaRPr lang="en-IL" sz="2000" dirty="0">
              <a:solidFill>
                <a:srgbClr val="5C5436"/>
              </a:solidFill>
              <a:latin typeface="Verdana" panose="020B0604030504040204" pitchFamily="34" charset="0"/>
              <a:ea typeface="Verdana" panose="020B0604030504040204" pitchFamily="34" charset="0"/>
            </a:endParaRPr>
          </a:p>
          <a:p>
            <a:pPr marL="0" indent="0">
              <a:buNone/>
            </a:pPr>
            <a:r>
              <a:rPr lang="en-US" sz="2000" dirty="0">
                <a:solidFill>
                  <a:srgbClr val="5C5436"/>
                </a:solidFill>
                <a:latin typeface="Verdana" panose="020B0604030504040204" pitchFamily="34" charset="0"/>
                <a:ea typeface="Verdana" panose="020B0604030504040204" pitchFamily="34" charset="0"/>
              </a:rPr>
              <a:t> </a:t>
            </a:r>
            <a:endParaRPr lang="en-IL" sz="2000" dirty="0">
              <a:solidFill>
                <a:srgbClr val="5C5436"/>
              </a:solidFill>
              <a:latin typeface="Verdana" panose="020B0604030504040204" pitchFamily="34" charset="0"/>
              <a:ea typeface="Verdana" panose="020B0604030504040204" pitchFamily="34" charset="0"/>
            </a:endParaRPr>
          </a:p>
          <a:p>
            <a:pPr>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AIMS also assist Israeli companies with obligations of industrial cooperation abroad, to locate manufacturers overseas who know how to meet their requirements.</a:t>
            </a:r>
            <a:endParaRPr lang="en-IL" sz="2000" dirty="0">
              <a:solidFill>
                <a:srgbClr val="5C5436"/>
              </a:solidFill>
              <a:latin typeface="Verdana" panose="020B0604030504040204" pitchFamily="34" charset="0"/>
              <a:ea typeface="Verdana" panose="020B0604030504040204" pitchFamily="34" charset="0"/>
            </a:endParaRPr>
          </a:p>
          <a:p>
            <a:pPr marL="0" indent="0">
              <a:buNone/>
            </a:pPr>
            <a:r>
              <a:rPr lang="en-US" sz="2000" dirty="0">
                <a:solidFill>
                  <a:srgbClr val="5C5436"/>
                </a:solidFill>
                <a:latin typeface="Verdana" panose="020B0604030504040204" pitchFamily="34" charset="0"/>
                <a:ea typeface="Verdana" panose="020B0604030504040204" pitchFamily="34" charset="0"/>
              </a:rPr>
              <a:t> </a:t>
            </a:r>
            <a:endParaRPr lang="en-IL" sz="2000" dirty="0">
              <a:solidFill>
                <a:srgbClr val="5C5436"/>
              </a:solidFill>
              <a:latin typeface="Verdana" panose="020B0604030504040204" pitchFamily="34" charset="0"/>
              <a:ea typeface="Verdana" panose="020B0604030504040204" pitchFamily="34" charset="0"/>
            </a:endParaRPr>
          </a:p>
          <a:p>
            <a:pPr>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AIMS is also responsible for the planning, managing and implementation of business opportunities, related to the export activities of Israeli security companies to various countries abroad.</a:t>
            </a:r>
          </a:p>
        </p:txBody>
      </p:sp>
      <p:pic>
        <p:nvPicPr>
          <p:cNvPr id="4" name="Picture 3">
            <a:extLst>
              <a:ext uri="{FF2B5EF4-FFF2-40B4-BE49-F238E27FC236}">
                <a16:creationId xmlns:a16="http://schemas.microsoft.com/office/drawing/2014/main" id="{F922B137-86AE-4F0B-83A4-837714AF008A}"/>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00456" y="158356"/>
            <a:ext cx="1775150" cy="1136546"/>
          </a:xfrm>
          <a:prstGeom prst="rect">
            <a:avLst/>
          </a:prstGeom>
          <a:noFill/>
          <a:ln>
            <a:noFill/>
          </a:ln>
        </p:spPr>
      </p:pic>
      <p:pic>
        <p:nvPicPr>
          <p:cNvPr id="5" name="Picture 4">
            <a:extLst>
              <a:ext uri="{FF2B5EF4-FFF2-40B4-BE49-F238E27FC236}">
                <a16:creationId xmlns:a16="http://schemas.microsoft.com/office/drawing/2014/main" id="{EC25D83D-271E-4CE3-9779-ECFF98800C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6475" y="1971763"/>
            <a:ext cx="2929131" cy="3905508"/>
          </a:xfrm>
          <a:prstGeom prst="rect">
            <a:avLst/>
          </a:prstGeom>
          <a:scene3d>
            <a:camera prst="orthographicFront"/>
            <a:lightRig rig="threePt" dir="t"/>
          </a:scene3d>
          <a:sp3d>
            <a:bevelT/>
          </a:sp3d>
        </p:spPr>
      </p:pic>
    </p:spTree>
    <p:extLst>
      <p:ext uri="{BB962C8B-B14F-4D97-AF65-F5344CB8AC3E}">
        <p14:creationId xmlns:p14="http://schemas.microsoft.com/office/powerpoint/2010/main" val="19348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B2EF-BB96-47AD-86B5-AB30D7534A15}"/>
              </a:ext>
            </a:extLst>
          </p:cNvPr>
          <p:cNvSpPr>
            <a:spLocks noGrp="1"/>
          </p:cNvSpPr>
          <p:nvPr>
            <p:ph type="title"/>
          </p:nvPr>
        </p:nvSpPr>
        <p:spPr>
          <a:xfrm>
            <a:off x="335360" y="332656"/>
            <a:ext cx="9145016" cy="464736"/>
          </a:xfrm>
        </p:spPr>
        <p:txBody>
          <a:bodyPr>
            <a:normAutofit fontScale="90000"/>
          </a:bodyPr>
          <a:lstStyle/>
          <a:p>
            <a:r>
              <a:rPr lang="en-US" sz="3600" b="1" spc="75" dirty="0">
                <a:solidFill>
                  <a:srgbClr val="5C5436"/>
                </a:solidFill>
                <a:latin typeface="Verdana" panose="020B0604030504040204" pitchFamily="34" charset="0"/>
                <a:ea typeface="Verdana" panose="020B0604030504040204" pitchFamily="34" charset="0"/>
              </a:rPr>
              <a:t>Taldor Engineering Services</a:t>
            </a:r>
            <a:r>
              <a:rPr lang="en-US" sz="2700" b="1" spc="75" dirty="0">
                <a:solidFill>
                  <a:srgbClr val="5C5436"/>
                </a:solidFill>
                <a:latin typeface="Verdana" panose="020B0604030504040204" pitchFamily="34" charset="0"/>
                <a:ea typeface="Verdana" panose="020B0604030504040204" pitchFamily="34" charset="0"/>
              </a:rPr>
              <a:t> </a:t>
            </a:r>
            <a:r>
              <a:rPr lang="en-US" sz="3600" b="1" spc="75" dirty="0">
                <a:solidFill>
                  <a:srgbClr val="5C5436"/>
                </a:solidFill>
                <a:latin typeface="Verdana" panose="020B0604030504040204" pitchFamily="34" charset="0"/>
                <a:ea typeface="Verdana" panose="020B0604030504040204" pitchFamily="34" charset="0"/>
              </a:rPr>
              <a:t>Division</a:t>
            </a:r>
          </a:p>
        </p:txBody>
      </p:sp>
      <p:sp>
        <p:nvSpPr>
          <p:cNvPr id="3" name="Content Placeholder 2">
            <a:extLst>
              <a:ext uri="{FF2B5EF4-FFF2-40B4-BE49-F238E27FC236}">
                <a16:creationId xmlns:a16="http://schemas.microsoft.com/office/drawing/2014/main" id="{C9F0D836-F313-4DA8-AAB0-9D515B714B68}"/>
              </a:ext>
            </a:extLst>
          </p:cNvPr>
          <p:cNvSpPr>
            <a:spLocks noGrp="1"/>
          </p:cNvSpPr>
          <p:nvPr>
            <p:ph idx="1"/>
          </p:nvPr>
        </p:nvSpPr>
        <p:spPr>
          <a:xfrm>
            <a:off x="335360" y="908720"/>
            <a:ext cx="9865096" cy="4412958"/>
          </a:xfrm>
        </p:spPr>
        <p:txBody>
          <a:bodyPr>
            <a:normAutofit lnSpcReduction="10000"/>
          </a:bodyPr>
          <a:lstStyle/>
          <a:p>
            <a:pPr defTabSz="957835">
              <a:lnSpc>
                <a:spcPct val="110000"/>
              </a:lnSpc>
              <a:spcBef>
                <a:spcPts val="600"/>
              </a:spcBef>
              <a:spcAft>
                <a:spcPts val="600"/>
              </a:spcAft>
              <a:buClr>
                <a:srgbClr val="444B2B"/>
              </a:buClr>
              <a:buFont typeface="Wingdings" panose="05000000000000000000" pitchFamily="2" charset="2"/>
              <a:buChar char="Ø"/>
              <a:defRPr/>
            </a:pPr>
            <a:r>
              <a:rPr lang="en-US" sz="2100" dirty="0" err="1">
                <a:solidFill>
                  <a:srgbClr val="5C5436"/>
                </a:solidFill>
                <a:latin typeface="Verdana" panose="020B0604030504040204" pitchFamily="34" charset="0"/>
                <a:ea typeface="Verdana" panose="020B0604030504040204" pitchFamily="34" charset="0"/>
              </a:rPr>
              <a:t>Taldor</a:t>
            </a:r>
            <a:r>
              <a:rPr lang="en-US" sz="2100" dirty="0">
                <a:solidFill>
                  <a:srgbClr val="5C5436"/>
                </a:solidFill>
                <a:latin typeface="Verdana" panose="020B0604030504040204" pitchFamily="34" charset="0"/>
                <a:ea typeface="Verdana" panose="020B0604030504040204" pitchFamily="34" charset="0"/>
              </a:rPr>
              <a:t> Engineering Services has been the driving force of every program management and after-sale services executed by Elul Technologies subsidiaries</a:t>
            </a:r>
          </a:p>
          <a:p>
            <a:pPr defTabSz="957835">
              <a:lnSpc>
                <a:spcPct val="110000"/>
              </a:lnSpc>
              <a:spcBef>
                <a:spcPts val="600"/>
              </a:spcBef>
              <a:spcAft>
                <a:spcPts val="600"/>
              </a:spcAft>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 </a:t>
            </a:r>
            <a:r>
              <a:rPr lang="en-US" sz="2100" dirty="0" err="1">
                <a:solidFill>
                  <a:srgbClr val="5C5436"/>
                </a:solidFill>
                <a:latin typeface="Verdana" panose="020B0604030504040204" pitchFamily="34" charset="0"/>
                <a:ea typeface="Verdana" panose="020B0604030504040204" pitchFamily="34" charset="0"/>
              </a:rPr>
              <a:t>Taldor</a:t>
            </a:r>
            <a:r>
              <a:rPr lang="en-US" sz="2100" dirty="0">
                <a:solidFill>
                  <a:srgbClr val="5C5436"/>
                </a:solidFill>
                <a:latin typeface="Verdana" panose="020B0604030504040204" pitchFamily="34" charset="0"/>
                <a:ea typeface="Verdana" panose="020B0604030504040204" pitchFamily="34" charset="0"/>
              </a:rPr>
              <a:t> Engineering Services covers every aspect of program management:</a:t>
            </a:r>
            <a:br>
              <a:rPr lang="en-US" sz="2100" dirty="0">
                <a:solidFill>
                  <a:srgbClr val="5C5436"/>
                </a:solidFill>
                <a:latin typeface="Verdana" panose="020B0604030504040204" pitchFamily="34" charset="0"/>
                <a:ea typeface="Verdana" panose="020B0604030504040204" pitchFamily="34" charset="0"/>
              </a:rPr>
            </a:br>
            <a:r>
              <a:rPr lang="en-US" sz="2100" dirty="0">
                <a:solidFill>
                  <a:srgbClr val="5C5436"/>
                </a:solidFill>
                <a:latin typeface="Verdana" panose="020B0604030504040204" pitchFamily="34" charset="0"/>
                <a:ea typeface="Verdana" panose="020B0604030504040204" pitchFamily="34" charset="0"/>
              </a:rPr>
              <a:t>Project development and coordination, selection and monitoring of subcontractors, QA, and QC, coordination of technical teams, customer liaison, after-sales field services, integrated logistics support and administration</a:t>
            </a:r>
          </a:p>
          <a:p>
            <a:pPr defTabSz="957835">
              <a:lnSpc>
                <a:spcPct val="110000"/>
              </a:lnSpc>
              <a:spcBef>
                <a:spcPts val="600"/>
              </a:spcBef>
              <a:spcAft>
                <a:spcPts val="600"/>
              </a:spcAft>
              <a:buClr>
                <a:srgbClr val="444B2B"/>
              </a:buClr>
              <a:buFont typeface="Wingdings" panose="05000000000000000000" pitchFamily="2" charset="2"/>
              <a:buChar char="Ø"/>
              <a:defRPr/>
            </a:pPr>
            <a:r>
              <a:rPr lang="en-US" sz="2000" dirty="0">
                <a:solidFill>
                  <a:srgbClr val="5C5436"/>
                </a:solidFill>
                <a:latin typeface="Verdana" panose="020B0604030504040204" pitchFamily="34" charset="0"/>
                <a:ea typeface="Verdana" panose="020B0604030504040204" pitchFamily="34" charset="0"/>
              </a:rPr>
              <a:t> </a:t>
            </a:r>
            <a:r>
              <a:rPr lang="en-US" sz="2100" dirty="0">
                <a:solidFill>
                  <a:srgbClr val="5C5436"/>
                </a:solidFill>
                <a:latin typeface="Verdana" panose="020B0604030504040204" pitchFamily="34" charset="0"/>
                <a:ea typeface="Verdana" panose="020B0604030504040204" pitchFamily="34" charset="0"/>
              </a:rPr>
              <a:t>At </a:t>
            </a:r>
            <a:r>
              <a:rPr lang="en-US" sz="2100" dirty="0" err="1">
                <a:solidFill>
                  <a:srgbClr val="5C5436"/>
                </a:solidFill>
                <a:latin typeface="Verdana" panose="020B0604030504040204" pitchFamily="34" charset="0"/>
                <a:ea typeface="Verdana" panose="020B0604030504040204" pitchFamily="34" charset="0"/>
              </a:rPr>
              <a:t>Taldor</a:t>
            </a:r>
            <a:r>
              <a:rPr lang="en-US" sz="2100" dirty="0">
                <a:solidFill>
                  <a:srgbClr val="5C5436"/>
                </a:solidFill>
                <a:latin typeface="Verdana" panose="020B0604030504040204" pitchFamily="34" charset="0"/>
                <a:ea typeface="Verdana" panose="020B0604030504040204" pitchFamily="34" charset="0"/>
              </a:rPr>
              <a:t> Engineering Services, we are channeling our many years of experience in the defense industry, to the benefit of our principles and their customers</a:t>
            </a:r>
          </a:p>
          <a:p>
            <a:endParaRPr lang="en-US" dirty="0"/>
          </a:p>
        </p:txBody>
      </p:sp>
      <p:pic>
        <p:nvPicPr>
          <p:cNvPr id="6" name="Picture 5">
            <a:extLst>
              <a:ext uri="{FF2B5EF4-FFF2-40B4-BE49-F238E27FC236}">
                <a16:creationId xmlns:a16="http://schemas.microsoft.com/office/drawing/2014/main" id="{815022A6-C402-4307-AEBF-E35F5C60A369}"/>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00456" y="158356"/>
            <a:ext cx="1775150" cy="1136546"/>
          </a:xfrm>
          <a:prstGeom prst="rect">
            <a:avLst/>
          </a:prstGeom>
          <a:noFill/>
          <a:ln>
            <a:noFill/>
          </a:ln>
        </p:spPr>
      </p:pic>
      <p:pic>
        <p:nvPicPr>
          <p:cNvPr id="4" name="Picture 3">
            <a:extLst>
              <a:ext uri="{FF2B5EF4-FFF2-40B4-BE49-F238E27FC236}">
                <a16:creationId xmlns:a16="http://schemas.microsoft.com/office/drawing/2014/main" id="{2AE31B6D-9454-4F24-97F2-FCFBCB256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8328" y="4833916"/>
            <a:ext cx="2527906" cy="1895929"/>
          </a:xfrm>
          <a:prstGeom prst="rect">
            <a:avLst/>
          </a:prstGeom>
          <a:scene3d>
            <a:camera prst="orthographicFront"/>
            <a:lightRig rig="threePt" dir="t"/>
          </a:scene3d>
          <a:sp3d>
            <a:bevelT/>
          </a:sp3d>
        </p:spPr>
      </p:pic>
      <p:pic>
        <p:nvPicPr>
          <p:cNvPr id="5" name="Picture 4">
            <a:extLst>
              <a:ext uri="{FF2B5EF4-FFF2-40B4-BE49-F238E27FC236}">
                <a16:creationId xmlns:a16="http://schemas.microsoft.com/office/drawing/2014/main" id="{65E570BD-1813-4A64-AE5F-6FA163CC86F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5766" y="4878263"/>
            <a:ext cx="2527906" cy="1895929"/>
          </a:xfrm>
          <a:prstGeom prst="rect">
            <a:avLst/>
          </a:prstGeom>
          <a:scene3d>
            <a:camera prst="orthographicFront"/>
            <a:lightRig rig="threePt" dir="t"/>
          </a:scene3d>
          <a:sp3d>
            <a:bevelT/>
          </a:sp3d>
        </p:spPr>
      </p:pic>
      <p:pic>
        <p:nvPicPr>
          <p:cNvPr id="8" name="Picture 7" descr="A fighter jet flying in the air&#10;&#10;Description automatically generated">
            <a:extLst>
              <a:ext uri="{FF2B5EF4-FFF2-40B4-BE49-F238E27FC236}">
                <a16:creationId xmlns:a16="http://schemas.microsoft.com/office/drawing/2014/main" id="{E33F3F12-4374-4912-94CF-F8B4B8E30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4823907"/>
            <a:ext cx="2736304" cy="1984625"/>
          </a:xfrm>
          <a:prstGeom prst="rect">
            <a:avLst/>
          </a:prstGeom>
          <a:scene3d>
            <a:camera prst="orthographicFront"/>
            <a:lightRig rig="threePt" dir="t"/>
          </a:scene3d>
          <a:sp3d>
            <a:bevelT/>
          </a:sp3d>
        </p:spPr>
      </p:pic>
    </p:spTree>
    <p:extLst>
      <p:ext uri="{BB962C8B-B14F-4D97-AF65-F5344CB8AC3E}">
        <p14:creationId xmlns:p14="http://schemas.microsoft.com/office/powerpoint/2010/main" val="14646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34D5-2D22-43BB-B794-4133C4FA5D10}"/>
              </a:ext>
            </a:extLst>
          </p:cNvPr>
          <p:cNvSpPr>
            <a:spLocks noGrp="1"/>
          </p:cNvSpPr>
          <p:nvPr>
            <p:ph type="title"/>
          </p:nvPr>
        </p:nvSpPr>
        <p:spPr>
          <a:xfrm>
            <a:off x="479376" y="260648"/>
            <a:ext cx="5184576" cy="646001"/>
          </a:xfrm>
        </p:spPr>
        <p:txBody>
          <a:bodyPr>
            <a:noAutofit/>
          </a:bodyPr>
          <a:lstStyle/>
          <a:p>
            <a:pPr lvl="0"/>
            <a:r>
              <a:rPr lang="en-US" sz="3200" b="1" spc="75" dirty="0">
                <a:solidFill>
                  <a:srgbClr val="5C5436"/>
                </a:solidFill>
                <a:latin typeface="Verdana" panose="020B0604030504040204" pitchFamily="34" charset="0"/>
                <a:ea typeface="Verdana" panose="020B0604030504040204" pitchFamily="34" charset="0"/>
              </a:rPr>
              <a:t>New Technology S.K.</a:t>
            </a:r>
          </a:p>
        </p:txBody>
      </p:sp>
      <p:sp>
        <p:nvSpPr>
          <p:cNvPr id="3" name="Content Placeholder 2">
            <a:extLst>
              <a:ext uri="{FF2B5EF4-FFF2-40B4-BE49-F238E27FC236}">
                <a16:creationId xmlns:a16="http://schemas.microsoft.com/office/drawing/2014/main" id="{A2C47D6E-13A9-4709-AE32-365D39D19265}"/>
              </a:ext>
            </a:extLst>
          </p:cNvPr>
          <p:cNvSpPr>
            <a:spLocks noGrp="1"/>
          </p:cNvSpPr>
          <p:nvPr>
            <p:ph idx="1"/>
          </p:nvPr>
        </p:nvSpPr>
        <p:spPr>
          <a:xfrm>
            <a:off x="479376" y="1412776"/>
            <a:ext cx="11089232" cy="4320480"/>
          </a:xfrm>
        </p:spPr>
        <p:txBody>
          <a:bodyPr>
            <a:normAutofit/>
          </a:bodyPr>
          <a:lstStyle/>
          <a:p>
            <a:pPr lvl="0">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A high-end representative of leading worldwide manufacturers of lasers, optics, electro-optics and opto-mechanical products for industrial market and research centers </a:t>
            </a:r>
          </a:p>
          <a:p>
            <a:pPr lvl="0">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Providing pre- &amp; post- sales, technical service and applications support</a:t>
            </a:r>
          </a:p>
          <a:p>
            <a:pPr>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Customer-oriented representative company</a:t>
            </a:r>
          </a:p>
          <a:p>
            <a:pPr>
              <a:lnSpc>
                <a:spcPct val="100000"/>
              </a:lnSpc>
              <a:buClr>
                <a:srgbClr val="444B2B"/>
              </a:buClr>
              <a:buFont typeface="Wingdings" panose="05000000000000000000" pitchFamily="2" charset="2"/>
              <a:buChar char="Ø"/>
            </a:pPr>
            <a:r>
              <a:rPr lang="en-US" sz="2000" dirty="0">
                <a:solidFill>
                  <a:srgbClr val="5C5436"/>
                </a:solidFill>
                <a:latin typeface="Verdana" panose="020B0604030504040204" pitchFamily="34" charset="0"/>
                <a:ea typeface="Verdana" panose="020B0604030504040204" pitchFamily="34" charset="0"/>
              </a:rPr>
              <a:t>New Technology has a wide offering of products, including a variety of lasers, laser diodes, light sources, motion control systems, vibration isolation tables and systems, photo detectors, optical and opto-mechanical components, electro-optics instrumentation, optical and opto-mechanical sub assemblies, high-sensitive cameras, optical fibers, AFM nanolithography systems, power supplies for lasers and light sources, </a:t>
            </a:r>
            <a:r>
              <a:rPr lang="en-US" sz="2000" dirty="0" err="1">
                <a:solidFill>
                  <a:srgbClr val="5C5436"/>
                </a:solidFill>
                <a:latin typeface="Verdana" panose="020B0604030504040204" pitchFamily="34" charset="0"/>
                <a:ea typeface="Verdana" panose="020B0604030504040204" pitchFamily="34" charset="0"/>
              </a:rPr>
              <a:t>accusto</a:t>
            </a:r>
            <a:r>
              <a:rPr lang="en-US" sz="2000" dirty="0">
                <a:solidFill>
                  <a:srgbClr val="5C5436"/>
                </a:solidFill>
                <a:latin typeface="Verdana" panose="020B0604030504040204" pitchFamily="34" charset="0"/>
                <a:ea typeface="Verdana" panose="020B0604030504040204" pitchFamily="34" charset="0"/>
              </a:rPr>
              <a:t>-optical modulators, </a:t>
            </a:r>
            <a:r>
              <a:rPr lang="en-US" sz="2000" dirty="0" err="1">
                <a:solidFill>
                  <a:srgbClr val="5C5436"/>
                </a:solidFill>
                <a:latin typeface="Verdana" panose="020B0604030504040204" pitchFamily="34" charset="0"/>
                <a:ea typeface="Verdana" panose="020B0604030504040204" pitchFamily="34" charset="0"/>
              </a:rPr>
              <a:t>galvo</a:t>
            </a:r>
            <a:r>
              <a:rPr lang="en-US" sz="2000" dirty="0">
                <a:solidFill>
                  <a:srgbClr val="5C5436"/>
                </a:solidFill>
                <a:latin typeface="Verdana" panose="020B0604030504040204" pitchFamily="34" charset="0"/>
                <a:ea typeface="Verdana" panose="020B0604030504040204" pitchFamily="34" charset="0"/>
              </a:rPr>
              <a:t> scanners and components for optical communications</a:t>
            </a:r>
            <a:endParaRPr lang="en-US" sz="2600" dirty="0">
              <a:solidFill>
                <a:srgbClr val="5C5436"/>
              </a:solidFill>
              <a:latin typeface="Baskerville Old Face" panose="02020602080505020303" pitchFamily="18" charset="0"/>
            </a:endParaRPr>
          </a:p>
          <a:p>
            <a:pPr lvl="0">
              <a:buClr>
                <a:srgbClr val="444B2B"/>
              </a:buClr>
              <a:buFont typeface="Wingdings" panose="05000000000000000000" pitchFamily="2" charset="2"/>
              <a:buChar char="Ø"/>
            </a:pPr>
            <a:endParaRPr lang="he-IL" sz="2600" dirty="0">
              <a:solidFill>
                <a:srgbClr val="444B2B"/>
              </a:solidFill>
              <a:latin typeface="Baskerville Old Face" panose="02020602080505020303" pitchFamily="18" charset="0"/>
            </a:endParaRPr>
          </a:p>
          <a:p>
            <a:endParaRPr lang="en-US" dirty="0"/>
          </a:p>
        </p:txBody>
      </p:sp>
      <p:pic>
        <p:nvPicPr>
          <p:cNvPr id="6" name="Picture 5">
            <a:extLst>
              <a:ext uri="{FF2B5EF4-FFF2-40B4-BE49-F238E27FC236}">
                <a16:creationId xmlns:a16="http://schemas.microsoft.com/office/drawing/2014/main" id="{6AC09553-004C-4FE1-BD09-55309AB63B1E}"/>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200456" y="158356"/>
            <a:ext cx="1775150" cy="1136546"/>
          </a:xfrm>
          <a:prstGeom prst="rect">
            <a:avLst/>
          </a:prstGeom>
          <a:noFill/>
          <a:ln>
            <a:noFill/>
          </a:ln>
        </p:spPr>
      </p:pic>
      <p:pic>
        <p:nvPicPr>
          <p:cNvPr id="4" name="Picture 3">
            <a:extLst>
              <a:ext uri="{FF2B5EF4-FFF2-40B4-BE49-F238E27FC236}">
                <a16:creationId xmlns:a16="http://schemas.microsoft.com/office/drawing/2014/main" id="{AAEB8CF9-8988-4CC5-B69C-E9E277C60778}"/>
              </a:ext>
            </a:extLst>
          </p:cNvPr>
          <p:cNvPicPr>
            <a:picLocks noChangeAspect="1"/>
          </p:cNvPicPr>
          <p:nvPr/>
        </p:nvPicPr>
        <p:blipFill>
          <a:blip r:embed="rId3"/>
          <a:stretch>
            <a:fillRect/>
          </a:stretch>
        </p:blipFill>
        <p:spPr>
          <a:xfrm>
            <a:off x="8634441" y="5277941"/>
            <a:ext cx="2952328" cy="1421703"/>
          </a:xfrm>
          <a:prstGeom prst="rect">
            <a:avLst/>
          </a:prstGeom>
          <a:scene3d>
            <a:camera prst="orthographicFront"/>
            <a:lightRig rig="threePt" dir="t"/>
          </a:scene3d>
          <a:sp3d>
            <a:bevelT/>
          </a:sp3d>
        </p:spPr>
      </p:pic>
      <p:pic>
        <p:nvPicPr>
          <p:cNvPr id="5" name="Picture 4">
            <a:extLst>
              <a:ext uri="{FF2B5EF4-FFF2-40B4-BE49-F238E27FC236}">
                <a16:creationId xmlns:a16="http://schemas.microsoft.com/office/drawing/2014/main" id="{DC5A6247-EF09-4D9B-B76F-B000DCE10363}"/>
              </a:ext>
            </a:extLst>
          </p:cNvPr>
          <p:cNvPicPr>
            <a:picLocks noChangeAspect="1"/>
          </p:cNvPicPr>
          <p:nvPr/>
        </p:nvPicPr>
        <p:blipFill>
          <a:blip r:embed="rId4"/>
          <a:stretch>
            <a:fillRect/>
          </a:stretch>
        </p:blipFill>
        <p:spPr>
          <a:xfrm>
            <a:off x="695400" y="5733256"/>
            <a:ext cx="3724275" cy="619125"/>
          </a:xfrm>
          <a:prstGeom prst="rect">
            <a:avLst/>
          </a:prstGeom>
        </p:spPr>
      </p:pic>
    </p:spTree>
    <p:extLst>
      <p:ext uri="{BB962C8B-B14F-4D97-AF65-F5344CB8AC3E}">
        <p14:creationId xmlns:p14="http://schemas.microsoft.com/office/powerpoint/2010/main" val="33324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DD4F14D-4680-4C12-BBD0-69CE38791F70}"/>
              </a:ext>
            </a:extLst>
          </p:cNvPr>
          <p:cNvSpPr>
            <a:spLocks noGrp="1"/>
          </p:cNvSpPr>
          <p:nvPr>
            <p:ph type="title"/>
          </p:nvPr>
        </p:nvSpPr>
        <p:spPr>
          <a:xfrm>
            <a:off x="359537" y="113843"/>
            <a:ext cx="8292659" cy="612022"/>
          </a:xfrm>
        </p:spPr>
        <p:txBody>
          <a:bodyPr rtlCol="1">
            <a:normAutofit fontScale="90000"/>
          </a:bodyPr>
          <a:lstStyle/>
          <a:p>
            <a:pPr fontAlgn="auto">
              <a:spcAft>
                <a:spcPts val="0"/>
              </a:spcAft>
              <a:defRPr/>
            </a:pPr>
            <a:r>
              <a:rPr lang="en-US" b="1" spc="75" dirty="0">
                <a:solidFill>
                  <a:srgbClr val="5C5436"/>
                </a:solidFill>
                <a:latin typeface="Verdana" panose="020B0604030504040204" pitchFamily="34" charset="0"/>
                <a:ea typeface="Verdana" panose="020B0604030504040204" pitchFamily="34" charset="0"/>
              </a:rPr>
              <a:t>Elul Technologies – Major Principals</a:t>
            </a:r>
            <a:endParaRPr lang="he-IL" b="1" spc="75" dirty="0">
              <a:solidFill>
                <a:srgbClr val="5C5436"/>
              </a:solidFill>
              <a:latin typeface="Verdana" panose="020B0604030504040204" pitchFamily="34" charset="0"/>
              <a:ea typeface="Verdana" panose="020B0604030504040204" pitchFamily="34" charset="0"/>
            </a:endParaRPr>
          </a:p>
        </p:txBody>
      </p:sp>
      <p:pic>
        <p:nvPicPr>
          <p:cNvPr id="17" name="Picture 1" descr="cid:image002.png@01CED15C.8D374890">
            <a:hlinkClick r:id="rId2"/>
            <a:extLst>
              <a:ext uri="{FF2B5EF4-FFF2-40B4-BE49-F238E27FC236}">
                <a16:creationId xmlns:a16="http://schemas.microsoft.com/office/drawing/2014/main" id="{F77F75DC-660D-4301-8379-1812B026D2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8798" y="3281169"/>
            <a:ext cx="1699895" cy="64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http://www.raescardiff.innerdown.co.uk/irvin_gq/AirborneSystemsLogo.gif">
            <a:hlinkClick r:id="rId4"/>
            <a:extLst>
              <a:ext uri="{FF2B5EF4-FFF2-40B4-BE49-F238E27FC236}">
                <a16:creationId xmlns:a16="http://schemas.microsoft.com/office/drawing/2014/main" id="{26D9312E-26C7-4C49-B5B9-7C5F124763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26582" y="4388940"/>
            <a:ext cx="2044569" cy="722498"/>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4" descr="data:image/jpeg;base64,/9j/4AAQSkZJRgABAQAAAQABAAD/2wCEAAkGBxEHBhIUBxQVFRQUFhcaFxgXGRwbGRgeHhcbGCEgIhckHyggGhsxJxkfIjMjKCorMS4xICEzODYtOCkvLi4BCgoKDA0NGg8QGDclHxwsLCssNDc3Kzc3NysrKywsKys0Ni83OC8uNCwsMissLC84LzQyKywrLDAvNCwyOCwsLP/AABEIAGoB3QMBIgACEQEDEQH/xAAcAAEAAgIDAQAAAAAAAAAAAAAABwgFBgIDBAH/xABIEAABAwICBQYJCgQEBwAAAAABAAIDBBEFBgcSITFREyJBYXGBFRcyVJGTodHTCBQWI0JScoKSo1NisdJjosHiJDM0RHOUsv/EABkBAQEBAQEBAAAAAAAAAAAAAAACAwQFAf/EACMRAQACAQMDBQEAAAAAAAAAAAABAgMEEUExUaEFEiEy0RP/2gAMAwEAAhEDEQA/AJxREQEREBERAREQEREBERAREQEREBERAREQEREBERAREQEREBERAREQEREBERAREQEREBERAREQEREBERAREQEREBERAREQEREBERAREQEREBERAREQEUQ6VdLTcIL6XLDg6cXbJKNrYj0tb0Ok4nc3dtN7RR4zcZ89l9Df7UFtUVSvGbjPnsvob/as/kPSbiBzhStxmpfJA+QMe06tufzATsGwFwd3ILLIiICIiAi4GVoO0j0pyzfvD0hBzRcOWb94ekJyzfvD0hBzRcOWb94ekL614d5JB7EHJEXEvAO0hByRcdccQmuOIQckXHXHEL6DcbEH1ERAREQEREBF1yzsh/5zmt7SAuluJQPNmSxk9T2+9B6kXwG42L6gIiICIiAiIgIiICIiAiIgIiICIiAiIgIiICIiAiIgIiICIuupnZS07n1LmsYwFznOIDWgC5JJ2AdaDmTYbVBWlXS5y2vSZSfzdrZKhp39BbGeH8/T0cTidK2lZ2P69Ll4llNtD5Nzpuri2Pq3np2bFFCAvVTYfLVUk0lOxzo4A10jhuYHPDG3PEkgAb9/ArLZKylUZwxgQ4cLAWMkhHNjbxPE8G9J7yLDY/k+nwLRVW0uFM5rYHvJO18j2DX1nHpdze7YBsCCrK+g6p2L4iC5OTMZGYMq0tQCCZIml1vvjmvH6gQs0of+TjjXznAqillO2CQPZf7sg2gdjmk/mUwIC8uK17MKwyWarNmRMc93Y0Env2L1KK/lCY/4OyqymhNn1T9v/jZZx7LuLB1jWQV7xbEH4tik09V5cr3Pd2uJPo2ryIiDM4HlWuzBC5+DU8krWGzi0CwNr2371kvFtjHmU3oHvU1aKcWwzLWSII562lbK8GWUGVgIc/bYi+8N1Wn8K276cYV5/SeuZ70FZ/FtjHmU3oHvVjNF2XTljJcEU7dWVwMko6dd+2x6wNVv5VmcLzFR4xMWYVUwzOaLkRyNcQL2uQDsG1ZNB0V1WygopJao2ZGxz3Hg1oLifQFTLHsVfjeNT1FT5U0jnkXva52C/ACwHYrD6fcweCsnCCE2fVv1N9jqNs55/wDlvY4qtKAszgOVa7MUb3YLA+UMIDi21gTttckbdiwytfogwDwBkSnbILSTDlpOg3eAQCOghoaLcQUFbsYybiOCw6+J0szGdLtW7R2uFw3vWFgnfTya0DnNPFpIPpCujjWLU+C4c+XF5GxxNBuXdPUBvceoXJVOcfqYq3HKiTDWcnC+V7o2WA1WlxIFhsGzoGwIM1gukTFcGkBpKuVwBHNlPKNI4Wdew7LKeNF2ktmdGuirGCKqjbrEN8iRu4ubfaLEi7TfeLE7bVeUt/J8y3NUZiNa4FsELHtDuh73DVsOIAJJ4HVQWIWDzVm2jynR6+Myht76jBtkfb7rN57dgHSQsfpIzpHkvATI6zppLthjP2nW2k9OoL3PcNl1VXGMWnxvEXzYpI6SR52ud/QDcAOgDYEEpZl071VU4ty7EyBm0B8nPk6iB5Dewhyj/E864nirya6snN/sh5a39DbN9iwCmnRJoojxOhZWZnaXMfthh2gOHQ9/SQd4b0jabg2QQ0xjqiWzA5zjwuSfeuMkZieRKCCN4IsR3K7FDQQ4dAGYfGyJg3NY0NHoAXRjeCU2PURixeJkrCLWcNo6w7e09YIKCnOHYtUYW++GzSxHjG9zP6EKRMqabK/C5Q3HLVUV9pIDZWjqcBZ3Gzhc8QtOz7l8ZWzbUU0bi5sbgWE7y1zQ9t+JAdYnpIK19Bc3LGY6bNGFtnwd+sw7CDscx3S1zeh39dhFwQVllVLRBmZ+Xc5wgE8lUObDK3oOsbNdbddpN78NYdKtag8OOYmzBsHmqKnyYY3PPXYXsOs7u9UyxCsfiFfJLVG75Xue48XOcXH2lT/8orH/AJnl6KkiPOqX6z/wRkH2u1SPwlV4QFNXycMA5WsqK2YbIxyMf4jZzz2gao/MVCqt/o7wD6NZOpoHizwzWk/G/nO9BOr2AINkVa/lAY94Tzg2CI3ZSM1fzvs53s1B2gqw+N4kzBsHmnqfJhjc89eqL27TuVMcQrH4hXyy1Ju+V7nuPFznFx9pQedenD6GXE6xsWHsdJI++qxou42BJsOwErzKU9AfzOhxueqxqoghMbAyISysYSX+U4BxB2Btr/zlBqP0AxbzGo9WU+gGLeY1HqyrRfTPC/P6P/2Iv7l9jzfhsjwI66kJJAAE8RJJ6ANbaUEV6CMkVOF43PU47BJEWMDIhI21y83c4dOwNAv/ADlbnplp63EcpfN8vwvldM9ok1fssbzjtuN5DR1i63xEFSfFnjHmUv8Al96+P0bYuxhL6OUAC5J1dn+ZW3Wh6asf8B5EmERtJUfUs7HA65/SHC/EhBVhERBlcDy7V5gL/AsD5uTtr6gvq3va/bY+hZXxcYv5lN6B71O2g3APAuRmSSi0lUeVP4SLMHZqjW/MVIaCo3i4xfzKb0D3qzOQsC+jeUaanIs5jAZPxu5z9vSLkgdQC2BEHmq2TOb/AMG+Np/nYXD2PasLWOxeL/pBRSDr5Vh9FyPatjRTNd11v7eIlHtbmTG6IHl6FpA6WNdJfsDJHH2LB1OlWro3gVsUETjuEjZGH9LnAqXli8y4zS4FhD5sbc1sTegi+sehob9px4f6KJxzxaXRXUUjrjjz+o3bpSq3jmx057A/+9a7nPMVRm+kbFXu5OIG5ZFzQ87wXXuTboF7dO8BR5nXMrcxY4ZaCCKmjFwxsTGscRfynuaBrPPoG4dJOIixOeLyJX/qJHoUzjycWbV1Wl5w+W0fRen4v/UPcn0Xp+Mn6h7lwydDiWacVEOEkONruc8AMYOLnAXA6OklbjW5Ex2g/wC3gnHGKQD2PLSe4KJpn7t65/T5602e3Kean5TwkQYTBAG3u5zg4veeLjrC56OHBZao0lVVTTuZLFAWvaWnY/cRY/bUeVslbhd/C1BUxBu9xY7V/Vqhtu9eWlzAyskDKSOV8jjZrGt1nOPAAE3UT/eG0T6bPby6/ovBxk/UPcuqowCkpmXqHuaOtw921fM01ddg1dyNdF83fqtdqkhzrO2jaLgdm8LVZZXTPvKS48SblaVx5Z+1nLm1Gjj4x490j6JsZpsFz/AKEv1Z7wvc4jVOtYtsLA312tHeVZlUgp53U1Q18B1XMcHNI3gg3BVz8v4o3GsDp6iHYJo2Ptw1mgkdoOzuXREbPNvb3TvtsyCqtpnx/wAPZ7m5I3jp/qWfkJ1j+ou29IAVjM8Y6Mt5Uqak+VGw6nW93NYLcNYi/VdU7e4veS8kkm5J3nvX1ListlfL1RmjF20+FAGRwcecbNAaLkk9HDtIWJU3fJ4pIKGCpq6+SJj3kRRh7mtdqiz3HadxOqPylBrfiQxf/A9Z/tTxIYv/AIHrP9qsV4bpPOIfWM96eG6TziH1jPeg0rQ5kWXJuHVBxbU5eZ48h2sAxo5u2wsbudfuUiLopayKsaTSPY8DYSxwdb0LH5uxpuXctVNTJb6qMloO4uPNaO9xA70FdNOGP+Gs8yMiN46Uck3bs1htebdB1iW/lCj5c5pXTzOdMSXOJJJ3kk3JXBBsOj/AvpJnCmpyLsc8Ok/A3nu7LgW7SFtWlOfE8pZskjgrawQSfWQ/Xy2DSfJ8r7Ju23Cx6VtPyb8A1Y6mtmG/6mPs2Peev7Av1Fblpmyn9J8pOdStvPTXkjtvcLc9m6+0C4A3ua1BWPEMSnxOXWxKWSVw6ZHuefSSV3YBhnhrGYYBJHEZXBofJcNBO69gTc7h1kXtvWPRBYnLOgujoJA/HZXVLht1AOTj77Eud6R2KVaWmZR0zY6RrWMYLNa0ANaOAA2AKOtC+e/pPhHzfEnf8VTtFyTtlZsAf1uG53cftbJKQVj0+Ym6t0gPieTq08cbGjo5zBKTbjz7dw4KOFNfyg8oSfPW4hRNLmFrWT2G1pGxrz/KRZt+ggcVCiD14RSCvxWGJ5sJJGMJ4azg2/tV1YYmwRNbCAGtAAA3AAWAVIWPMbwYyQQbgjYQe1WTyVpjocWoGNx94p6gAB2sDybyPtNfuaDvs61t23egk5CbDatZq9IOE0kBdLXU5A6GPD3fpbdx9CiLSTpjOM0b6bLLXMieC18ztj3jcWtb9lp4k3INrDpDRNI+Mtx/O9XPTm7HSarCNxaxojBHUQ2/etaRezCcLnxmubFhcbpZHHY1oue09AHEnYOlBltHmFPxnOtHFTi/1zHuPBjCHuPoae+yuCtC0V6PGZLoS+rs+rlAD3Dcxu/UaeF7EnpIHALMaRsf+jWTamdhs8N1I+Ou/mtPdfW7AUFctLWP/SHPNQ9hvHEeRj/CwkE9hcXOHatOREG5aJMA+kOeqdkgvHEeWk/CwggdhcWt71bFRH8nXAfmeXpquUc6ofqs/BGSPa4uH5QpcQRJ8onHvmeW4qSI86pfrP8AwRkO9rtX9JVd1uml7HvD+e6h0ZuyE8jH2MJv2guLiOohaWgKQoNDWMTwNc2OMawBsZGgi4vtHQVhNGuDtxvOlNHVFoia/lJC4gDVZzrG/EgN71bLwlB/Fj/W33oK1+JXGP4cXrWrY9H2iKuw3N1PNjzYxDC7X2PDiXNF2bB/NY9ynHwlB/Fj/W33rlHXRSvAikYSdwDgSe66D0IiICrd8oLH/CWbm08RuylZY/jfZzvZqDtBVhcZxFmD4TNPVeRDG57usNF7dp3KmOJVr8SxCWaqN3yvc9x63EuP9UHmWWypgrsw5jp6aK/1sgBI3hu9x7mgnuWJU0fJxwDlq+orZhsjHIx/idZzj2gao/OUE8QRNp4WthADWgBoG4ACwC5oiAiIgIiIOiumdT0j3U8bpXAc1jS0Fx4AuIaO0lV8ztlPMucsWMuI0tmtuIohNDqRt4D6za49Lt57AALFIgqp4o8b8z/eg+Iu+j0O4zPVMbPTiNriA57pYiGjiQ15cewBWkRBgcm5Vp8o4O2DDR1vefKkdxP+g6As8iIC6G0cTKjXYxgfa2sGjWtw1t9l3oghrTbkGtzJjsE+AQ8r9VqSc+NttV5c3ynC99c7uCjnxR435n+9B8RWrRBVTxR435n+9B8RTloewytwPKPzbMMXJOikfyfOY67HHX3tcdusXexbyiCM9NmBYlmbD6eny9DykYcZJTykbNoGqwWc4E+U4+hRD4occ80/eg+IrVIgqr4osc80/eg+IniixzzT96D4itUiCqviixzzT96D4ieKLHPNP3oPiK1SINS0W5ZdlXJ0UNW0NmcXSTAEHnuO64JBs0NbcHoWJ0y4FiGZsIhp8vxhzC8vlJe1vkizW2J2i5J/KFIaIKu+JrGf4LPWx+9PE1jP8BnrY/erRIgweScCGWsq01MN8bBr223e7nPN+GsTbqss4iIK7Z90Q17s0TPyxAJKeQ67bSRs1C7a5lnOBsDusLWI4LXvFFjnmn70HxFapEFZcB0dZiwDF4qjDaXVkidcfXQWPQQRyu1pFwRwKslQTPqKJjquMxPc0F0ZLXFhttGs0kHtC9CIOMsYljLZQC1wIIIuCDsII6QonzdoOpcSldJl6T5s83JjI1oierbrM9oHQApaRBVrFND2MUD/AKuBsw+9FI0j9Li13sWAmyRikD7PoavZwhkcPSAQriIgp3FkrFJXgMoavbxgkA9JbZZzDtEWM1zxrU4iB+1I9gA/KCXexWoRBCOXtAbWuDsx1OtxjgFh6xwvb8o7VLGXst0mW6Xk8FhZEDvI2ud+J5u53eVlkQFXXT1nNmN4lHSYY4OipyXSOBuHS7W2HHVFxcHe5w6F49MmeKnEM01FNQTvbTRfVFjHENe4Cz9a3lbSW2NxzQtKwzKtfirgMOpZ333ERu1e95GqO8oMOs7k3KtRm7GmwYcNmwyPI5sbb7XH/QdJUg5W0F1VY8OzJI2BnSxhD5T1X8hvbd3Ypvy3lylyxhwhwaMMZvJ3uceLnHa4/wBNwsNiD1YPhseD4XFBRC0cTGsbxsBa54npJ4rpzJJURYDOcFYZKjk3CJoLRzyLA3cQLC9zt6FkkQVU8UmN+Zn1sPxF88UmN+Zn1sPxFaxEFU/FJjfmZ9bD8RPFJjfmZ9bD8RWsRBVPxSY35mfWw/EUhaFtHVXgOYZKnMcPJlkerCC5jrucbOcNVxsQ0W2/fU1IgIiINE0xYZX45lYU2XIuUMsjeV57G2Y3nW5zm7S4N3X3FQh4osc80/eg+IrVIgqr4osc80/eg+IrDaOsvHK+T6enlFpA3Wl3HnuOs4XGw2vq34ALZEQEREBERAREQEREBERAREQEREBERAREQEREBERAREQEREBERAREQEREBERAREQEREBERAREQcGQtYbsaB2ALmiICIiAiIgIiICIiAiIgIiICIiAiIgIiICIiAiIgIiICIiAiIgIiICIiAiIgIiICIiAiIgIiICIiAiIgIiICIiAiIgIiICIiAiIgIiICIiAiIgIiICIiAiIgIiICIiAiIgIiICIiD//2Q==">
            <a:extLst>
              <a:ext uri="{FF2B5EF4-FFF2-40B4-BE49-F238E27FC236}">
                <a16:creationId xmlns:a16="http://schemas.microsoft.com/office/drawing/2014/main" id="{5AA6EED0-5044-4730-BE6F-E3D7DF852D8E}"/>
              </a:ext>
            </a:extLst>
          </p:cNvPr>
          <p:cNvSpPr>
            <a:spLocks noChangeAspect="1" noChangeArrowheads="1"/>
          </p:cNvSpPr>
          <p:nvPr/>
        </p:nvSpPr>
        <p:spPr bwMode="auto">
          <a:xfrm>
            <a:off x="323851" y="137746"/>
            <a:ext cx="281355"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he-IL"/>
          </a:p>
        </p:txBody>
      </p:sp>
      <p:sp>
        <p:nvSpPr>
          <p:cNvPr id="20" name="AutoShape 6" descr="data:image/jpeg;base64,/9j/4AAQSkZJRgABAQAAAQABAAD/2wCEAAkGBxEHBhIUBxQVFRQUFhcaFxgXGRwbGRgeHhcbGCEgIhckHyggGhsxJxkfIjMjKCorMS4xICEzODYtOCkvLi4BCgoKDA0NGg8QGDclHxwsLCssNDc3Kzc3NysrKywsKys0Ni83OC8uNCwsMissLC84LzQyKywrLDAvNCwyOCwsLP/AABEIAGoB3QMBIgACEQEDEQH/xAAcAAEAAgIDAQAAAAAAAAAAAAAABwgFBgIDBAH/xABIEAABAwICBQYJCgQEBwAAAAABAAIDBBEFBgcSITFREyJBYXGBFRcyVJGTodHTCBQWI0JScoKSo1NisdJjosHiJDM0RHOUsv/EABkBAQEBAQEBAAAAAAAAAAAAAAACAwQFAf/EACMRAQACAQMDBQEAAAAAAAAAAAABAgMEEUExUaEFEiEy0RP/2gAMAwEAAhEDEQA/AJxREQEREBERAREQEREBERAREQEREBERAREQEREBERAREQEREBERAREQEREBERAREQEREBERAREQEREBERAREQEREBERAREQEREBERAREQEREBERAREQEUQ6VdLTcIL6XLDg6cXbJKNrYj0tb0Ok4nc3dtN7RR4zcZ89l9Df7UFtUVSvGbjPnsvob/as/kPSbiBzhStxmpfJA+QMe06tufzATsGwFwd3ILLIiICIiAi4GVoO0j0pyzfvD0hBzRcOWb94ekJyzfvD0hBzRcOWb94ekL614d5JB7EHJEXEvAO0hByRcdccQmuOIQckXHXHEL6DcbEH1ERAREQEREBF1yzsh/5zmt7SAuluJQPNmSxk9T2+9B6kXwG42L6gIiICIiAiIgIiICIiAiIgIiICIiAiIgIiICIiAiIgIiICIuupnZS07n1LmsYwFznOIDWgC5JJ2AdaDmTYbVBWlXS5y2vSZSfzdrZKhp39BbGeH8/T0cTidK2lZ2P69Ll4llNtD5Nzpuri2Pq3np2bFFCAvVTYfLVUk0lOxzo4A10jhuYHPDG3PEkgAb9/ArLZKylUZwxgQ4cLAWMkhHNjbxPE8G9J7yLDY/k+nwLRVW0uFM5rYHvJO18j2DX1nHpdze7YBsCCrK+g6p2L4iC5OTMZGYMq0tQCCZIml1vvjmvH6gQs0of+TjjXznAqillO2CQPZf7sg2gdjmk/mUwIC8uK17MKwyWarNmRMc93Y0Env2L1KK/lCY/4OyqymhNn1T9v/jZZx7LuLB1jWQV7xbEH4tik09V5cr3Pd2uJPo2ryIiDM4HlWuzBC5+DU8krWGzi0CwNr2371kvFtjHmU3oHvU1aKcWwzLWSII562lbK8GWUGVgIc/bYi+8N1Wn8K276cYV5/SeuZ70FZ/FtjHmU3oHvVjNF2XTljJcEU7dWVwMko6dd+2x6wNVv5VmcLzFR4xMWYVUwzOaLkRyNcQL2uQDsG1ZNB0V1WygopJao2ZGxz3Hg1oLifQFTLHsVfjeNT1FT5U0jnkXva52C/ACwHYrD6fcweCsnCCE2fVv1N9jqNs55/wDlvY4qtKAszgOVa7MUb3YLA+UMIDi21gTttckbdiwytfogwDwBkSnbILSTDlpOg3eAQCOghoaLcQUFbsYybiOCw6+J0szGdLtW7R2uFw3vWFgnfTya0DnNPFpIPpCujjWLU+C4c+XF5GxxNBuXdPUBvceoXJVOcfqYq3HKiTDWcnC+V7o2WA1WlxIFhsGzoGwIM1gukTFcGkBpKuVwBHNlPKNI4Wdew7LKeNF2ktmdGuirGCKqjbrEN8iRu4ubfaLEi7TfeLE7bVeUt/J8y3NUZiNa4FsELHtDuh73DVsOIAJJ4HVQWIWDzVm2jynR6+Myht76jBtkfb7rN57dgHSQsfpIzpHkvATI6zppLthjP2nW2k9OoL3PcNl1VXGMWnxvEXzYpI6SR52ud/QDcAOgDYEEpZl071VU4ty7EyBm0B8nPk6iB5Dewhyj/E864nirya6snN/sh5a39DbN9iwCmnRJoojxOhZWZnaXMfthh2gOHQ9/SQd4b0jabg2QQ0xjqiWzA5zjwuSfeuMkZieRKCCN4IsR3K7FDQQ4dAGYfGyJg3NY0NHoAXRjeCU2PURixeJkrCLWcNo6w7e09YIKCnOHYtUYW++GzSxHjG9zP6EKRMqabK/C5Q3HLVUV9pIDZWjqcBZ3Gzhc8QtOz7l8ZWzbUU0bi5sbgWE7y1zQ9t+JAdYnpIK19Bc3LGY6bNGFtnwd+sw7CDscx3S1zeh39dhFwQVllVLRBmZ+Xc5wgE8lUObDK3oOsbNdbddpN78NYdKtag8OOYmzBsHmqKnyYY3PPXYXsOs7u9UyxCsfiFfJLVG75Xue48XOcXH2lT/8orH/AJnl6KkiPOqX6z/wRkH2u1SPwlV4QFNXycMA5WsqK2YbIxyMf4jZzz2gao/MVCqt/o7wD6NZOpoHizwzWk/G/nO9BOr2AINkVa/lAY94Tzg2CI3ZSM1fzvs53s1B2gqw+N4kzBsHmnqfJhjc89eqL27TuVMcQrH4hXyy1Ju+V7nuPFznFx9pQedenD6GXE6xsWHsdJI++qxou42BJsOwErzKU9AfzOhxueqxqoghMbAyISysYSX+U4BxB2Btr/zlBqP0AxbzGo9WU+gGLeY1HqyrRfTPC/P6P/2Iv7l9jzfhsjwI66kJJAAE8RJJ6ANbaUEV6CMkVOF43PU47BJEWMDIhI21y83c4dOwNAv/ADlbnplp63EcpfN8vwvldM9ok1fssbzjtuN5DR1i63xEFSfFnjHmUv8Al96+P0bYuxhL6OUAC5J1dn+ZW3Wh6asf8B5EmERtJUfUs7HA65/SHC/EhBVhERBlcDy7V5gL/AsD5uTtr6gvq3va/bY+hZXxcYv5lN6B71O2g3APAuRmSSi0lUeVP4SLMHZqjW/MVIaCo3i4xfzKb0D3qzOQsC+jeUaanIs5jAZPxu5z9vSLkgdQC2BEHmq2TOb/AMG+Np/nYXD2PasLWOxeL/pBRSDr5Vh9FyPatjRTNd11v7eIlHtbmTG6IHl6FpA6WNdJfsDJHH2LB1OlWro3gVsUETjuEjZGH9LnAqXli8y4zS4FhD5sbc1sTegi+sehob9px4f6KJxzxaXRXUUjrjjz+o3bpSq3jmx057A/+9a7nPMVRm+kbFXu5OIG5ZFzQ87wXXuTboF7dO8BR5nXMrcxY4ZaCCKmjFwxsTGscRfynuaBrPPoG4dJOIixOeLyJX/qJHoUzjycWbV1Wl5w+W0fRen4v/UPcn0Xp+Mn6h7lwydDiWacVEOEkONruc8AMYOLnAXA6OklbjW5Ex2g/wC3gnHGKQD2PLSe4KJpn7t65/T5602e3Kean5TwkQYTBAG3u5zg4veeLjrC56OHBZao0lVVTTuZLFAWvaWnY/cRY/bUeVslbhd/C1BUxBu9xY7V/Vqhtu9eWlzAyskDKSOV8jjZrGt1nOPAAE3UT/eG0T6bPby6/ovBxk/UPcuqowCkpmXqHuaOtw921fM01ddg1dyNdF83fqtdqkhzrO2jaLgdm8LVZZXTPvKS48SblaVx5Z+1nLm1Gjj4x490j6JsZpsFz/AKEv1Z7wvc4jVOtYtsLA312tHeVZlUgp53U1Q18B1XMcHNI3gg3BVz8v4o3GsDp6iHYJo2Ptw1mgkdoOzuXREbPNvb3TvtsyCqtpnx/wAPZ7m5I3jp/qWfkJ1j+ou29IAVjM8Y6Mt5Uqak+VGw6nW93NYLcNYi/VdU7e4veS8kkm5J3nvX1ListlfL1RmjF20+FAGRwcecbNAaLkk9HDtIWJU3fJ4pIKGCpq6+SJj3kRRh7mtdqiz3HadxOqPylBrfiQxf/A9Z/tTxIYv/AIHrP9qsV4bpPOIfWM96eG6TziH1jPeg0rQ5kWXJuHVBxbU5eZ48h2sAxo5u2wsbudfuUiLopayKsaTSPY8DYSxwdb0LH5uxpuXctVNTJb6qMloO4uPNaO9xA70FdNOGP+Gs8yMiN46Uck3bs1htebdB1iW/lCj5c5pXTzOdMSXOJJJ3kk3JXBBsOj/AvpJnCmpyLsc8Ok/A3nu7LgW7SFtWlOfE8pZskjgrawQSfWQ/Xy2DSfJ8r7Ju23Cx6VtPyb8A1Y6mtmG/6mPs2Peev7Av1Fblpmyn9J8pOdStvPTXkjtvcLc9m6+0C4A3ua1BWPEMSnxOXWxKWSVw6ZHuefSSV3YBhnhrGYYBJHEZXBofJcNBO69gTc7h1kXtvWPRBYnLOgujoJA/HZXVLht1AOTj77Eud6R2KVaWmZR0zY6RrWMYLNa0ANaOAA2AKOtC+e/pPhHzfEnf8VTtFyTtlZsAf1uG53cftbJKQVj0+Ym6t0gPieTq08cbGjo5zBKTbjz7dw4KOFNfyg8oSfPW4hRNLmFrWT2G1pGxrz/KRZt+ggcVCiD14RSCvxWGJ5sJJGMJ4azg2/tV1YYmwRNbCAGtAAA3AAWAVIWPMbwYyQQbgjYQe1WTyVpjocWoGNx94p6gAB2sDybyPtNfuaDvs61t23egk5CbDatZq9IOE0kBdLXU5A6GPD3fpbdx9CiLSTpjOM0b6bLLXMieC18ztj3jcWtb9lp4k3INrDpDRNI+Mtx/O9XPTm7HSarCNxaxojBHUQ2/etaRezCcLnxmubFhcbpZHHY1oue09AHEnYOlBltHmFPxnOtHFTi/1zHuPBjCHuPoae+yuCtC0V6PGZLoS+rs+rlAD3Dcxu/UaeF7EnpIHALMaRsf+jWTamdhs8N1I+Ou/mtPdfW7AUFctLWP/SHPNQ9hvHEeRj/CwkE9hcXOHatOREG5aJMA+kOeqdkgvHEeWk/CwggdhcWt71bFRH8nXAfmeXpquUc6ofqs/BGSPa4uH5QpcQRJ8onHvmeW4qSI86pfrP8AwRkO9rtX9JVd1uml7HvD+e6h0ZuyE8jH2MJv2guLiOohaWgKQoNDWMTwNc2OMawBsZGgi4vtHQVhNGuDtxvOlNHVFoia/lJC4gDVZzrG/EgN71bLwlB/Fj/W33oK1+JXGP4cXrWrY9H2iKuw3N1PNjzYxDC7X2PDiXNF2bB/NY9ynHwlB/Fj/W33rlHXRSvAikYSdwDgSe66D0IiICrd8oLH/CWbm08RuylZY/jfZzvZqDtBVhcZxFmD4TNPVeRDG57usNF7dp3KmOJVr8SxCWaqN3yvc9x63EuP9UHmWWypgrsw5jp6aK/1sgBI3hu9x7mgnuWJU0fJxwDlq+orZhsjHIx/idZzj2gao/OUE8QRNp4WthADWgBoG4ACwC5oiAiIgIiIOiumdT0j3U8bpXAc1jS0Fx4AuIaO0lV8ztlPMucsWMuI0tmtuIohNDqRt4D6za49Lt57AALFIgqp4o8b8z/eg+Iu+j0O4zPVMbPTiNriA57pYiGjiQ15cewBWkRBgcm5Vp8o4O2DDR1vefKkdxP+g6As8iIC6G0cTKjXYxgfa2sGjWtw1t9l3oghrTbkGtzJjsE+AQ8r9VqSc+NttV5c3ynC99c7uCjnxR435n+9B8RWrRBVTxR435n+9B8RTloewytwPKPzbMMXJOikfyfOY67HHX3tcdusXexbyiCM9NmBYlmbD6eny9DykYcZJTykbNoGqwWc4E+U4+hRD4occ80/eg+IrVIgqr4osc80/eg+IniixzzT96D4itUiCqviixzzT96D4ieKLHPNP3oPiK1SINS0W5ZdlXJ0UNW0NmcXSTAEHnuO64JBs0NbcHoWJ0y4FiGZsIhp8vxhzC8vlJe1vkizW2J2i5J/KFIaIKu+JrGf4LPWx+9PE1jP8BnrY/erRIgweScCGWsq01MN8bBr223e7nPN+GsTbqss4iIK7Z90Q17s0TPyxAJKeQ67bSRs1C7a5lnOBsDusLWI4LXvFFjnmn70HxFapEFZcB0dZiwDF4qjDaXVkidcfXQWPQQRyu1pFwRwKslQTPqKJjquMxPc0F0ZLXFhttGs0kHtC9CIOMsYljLZQC1wIIIuCDsII6QonzdoOpcSldJl6T5s83JjI1oierbrM9oHQApaRBVrFND2MUD/AKuBsw+9FI0j9Li13sWAmyRikD7PoavZwhkcPSAQriIgp3FkrFJXgMoavbxgkA9JbZZzDtEWM1zxrU4iB+1I9gA/KCXexWoRBCOXtAbWuDsx1OtxjgFh6xwvb8o7VLGXst0mW6Xk8FhZEDvI2ud+J5u53eVlkQFXXT1nNmN4lHSYY4OipyXSOBuHS7W2HHVFxcHe5w6F49MmeKnEM01FNQTvbTRfVFjHENe4Cz9a3lbSW2NxzQtKwzKtfirgMOpZ333ERu1e95GqO8oMOs7k3KtRm7GmwYcNmwyPI5sbb7XH/QdJUg5W0F1VY8OzJI2BnSxhD5T1X8hvbd3Ypvy3lylyxhwhwaMMZvJ3uceLnHa4/wBNwsNiD1YPhseD4XFBRC0cTGsbxsBa54npJ4rpzJJURYDOcFYZKjk3CJoLRzyLA3cQLC9zt6FkkQVU8UmN+Zn1sPxF88UmN+Zn1sPxFaxEFU/FJjfmZ9bD8RPFJjfmZ9bD8RWsRBVPxSY35mfWw/EUhaFtHVXgOYZKnMcPJlkerCC5jrucbOcNVxsQ0W2/fU1IgIiINE0xYZX45lYU2XIuUMsjeV57G2Y3nW5zm7S4N3X3FQh4osc80/eg+IrVIgqr4osc80/eg+IrDaOsvHK+T6enlFpA3Wl3HnuOs4XGw2vq34ALZEQEREBERAREQEREBERAREQEREBERAREQEREBERAREQEREBERAREQEREBERAREQEREBERAREQcGQtYbsaB2ALmiICIiAiIgIiICIiAiIgIiICIiAiIgIiICIiAiIgIiICIiAiIgIiICIiAiIgIiICIiAiIgIiICIiAiIgIiICIiAiIgIiICIiAiIgIiICIiAiIgIiICIiAiIgIiICIiAiIgIiICIiD//2Q==">
            <a:extLst>
              <a:ext uri="{FF2B5EF4-FFF2-40B4-BE49-F238E27FC236}">
                <a16:creationId xmlns:a16="http://schemas.microsoft.com/office/drawing/2014/main" id="{B95EDBB0-9997-4A78-B6A7-DEE475249982}"/>
              </a:ext>
            </a:extLst>
          </p:cNvPr>
          <p:cNvSpPr>
            <a:spLocks noChangeAspect="1" noChangeArrowheads="1"/>
          </p:cNvSpPr>
          <p:nvPr/>
        </p:nvSpPr>
        <p:spPr bwMode="auto">
          <a:xfrm>
            <a:off x="464528" y="278423"/>
            <a:ext cx="281355"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he-IL"/>
          </a:p>
        </p:txBody>
      </p:sp>
      <p:pic>
        <p:nvPicPr>
          <p:cNvPr id="26" name="Picture 2">
            <a:hlinkClick r:id="rId6"/>
            <a:extLst>
              <a:ext uri="{FF2B5EF4-FFF2-40B4-BE49-F238E27FC236}">
                <a16:creationId xmlns:a16="http://schemas.microsoft.com/office/drawing/2014/main" id="{904DEFE0-AA1C-4041-8E1D-912F2511BD7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48867" y="2112463"/>
            <a:ext cx="2813944" cy="76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hlinkClick r:id="rId8"/>
            <a:extLst>
              <a:ext uri="{FF2B5EF4-FFF2-40B4-BE49-F238E27FC236}">
                <a16:creationId xmlns:a16="http://schemas.microsoft.com/office/drawing/2014/main" id="{ABFC8DC3-5815-4966-B19C-DCC7603954C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50026" y="3113462"/>
            <a:ext cx="1666998" cy="80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a:hlinkClick r:id="rId10"/>
            <a:extLst>
              <a:ext uri="{FF2B5EF4-FFF2-40B4-BE49-F238E27FC236}">
                <a16:creationId xmlns:a16="http://schemas.microsoft.com/office/drawing/2014/main" id="{8B06B2C5-9672-4CC0-912C-EB03BA4795A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649174" y="5814450"/>
            <a:ext cx="1868703" cy="663294"/>
          </a:xfrm>
          <a:prstGeom prst="rect">
            <a:avLst/>
          </a:prstGeom>
        </p:spPr>
      </p:pic>
      <p:pic>
        <p:nvPicPr>
          <p:cNvPr id="34" name="Picture 33">
            <a:hlinkClick r:id="rId12"/>
            <a:extLst>
              <a:ext uri="{FF2B5EF4-FFF2-40B4-BE49-F238E27FC236}">
                <a16:creationId xmlns:a16="http://schemas.microsoft.com/office/drawing/2014/main" id="{9AC6EE68-A2B1-4E79-928A-29ED1FCF144C}"/>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888100" y="4339794"/>
            <a:ext cx="1764096" cy="876081"/>
          </a:xfrm>
          <a:prstGeom prst="rect">
            <a:avLst/>
          </a:prstGeom>
        </p:spPr>
      </p:pic>
      <p:pic>
        <p:nvPicPr>
          <p:cNvPr id="2" name="Picture 1">
            <a:hlinkClick r:id="rId14"/>
            <a:extLst>
              <a:ext uri="{FF2B5EF4-FFF2-40B4-BE49-F238E27FC236}">
                <a16:creationId xmlns:a16="http://schemas.microsoft.com/office/drawing/2014/main" id="{86AD0B24-1EFE-4106-A946-57BB9826E868}"/>
              </a:ext>
            </a:extLst>
          </p:cNvPr>
          <p:cNvPicPr>
            <a:picLocks noChangeAspect="1"/>
          </p:cNvPicPr>
          <p:nvPr/>
        </p:nvPicPr>
        <p:blipFill>
          <a:blip r:embed="rId15"/>
          <a:stretch>
            <a:fillRect/>
          </a:stretch>
        </p:blipFill>
        <p:spPr>
          <a:xfrm>
            <a:off x="518202" y="2174092"/>
            <a:ext cx="2633147" cy="745870"/>
          </a:xfrm>
          <a:prstGeom prst="rect">
            <a:avLst/>
          </a:prstGeom>
        </p:spPr>
      </p:pic>
      <p:pic>
        <p:nvPicPr>
          <p:cNvPr id="37" name="Picture 1" descr="cid:image001.jpg@01D52DAB.E2A3F0B0">
            <a:hlinkClick r:id="rId16"/>
            <a:extLst>
              <a:ext uri="{FF2B5EF4-FFF2-40B4-BE49-F238E27FC236}">
                <a16:creationId xmlns:a16="http://schemas.microsoft.com/office/drawing/2014/main" id="{A35D1394-C754-46C0-B494-A6E9BD5313B0}"/>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05205" y="1138979"/>
            <a:ext cx="2743200" cy="62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 descr="General Dynamics">
            <a:hlinkClick r:id="rId18"/>
            <a:extLst>
              <a:ext uri="{FF2B5EF4-FFF2-40B4-BE49-F238E27FC236}">
                <a16:creationId xmlns:a16="http://schemas.microsoft.com/office/drawing/2014/main" id="{FD7827C7-6B22-4C40-AE80-8FFD33E29935}"/>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376588" y="1123724"/>
            <a:ext cx="3438824" cy="638236"/>
          </a:xfrm>
          <a:prstGeom prst="rect">
            <a:avLst/>
          </a:prstGeom>
          <a:ln>
            <a:noFill/>
          </a:ln>
          <a:effectLst>
            <a:outerShdw blurRad="292100" dist="139700" dir="2700000" algn="tl" rotWithShape="0">
              <a:srgbClr val="333333">
                <a:alpha val="65000"/>
              </a:srgbClr>
            </a:outerShdw>
          </a:effectLst>
        </p:spPr>
        <p:style>
          <a:lnRef idx="0">
            <a:schemeClr val="accent1"/>
          </a:lnRef>
          <a:fillRef idx="3">
            <a:schemeClr val="accent1"/>
          </a:fillRef>
          <a:effectRef idx="3">
            <a:schemeClr val="accent1"/>
          </a:effectRef>
          <a:fontRef idx="minor">
            <a:schemeClr val="lt1"/>
          </a:fontRef>
        </p:style>
      </p:pic>
      <p:pic>
        <p:nvPicPr>
          <p:cNvPr id="39" name="Picture 2" descr="Honeywell Home">
            <a:hlinkClick r:id="rId20"/>
            <a:extLst>
              <a:ext uri="{FF2B5EF4-FFF2-40B4-BE49-F238E27FC236}">
                <a16:creationId xmlns:a16="http://schemas.microsoft.com/office/drawing/2014/main" id="{C80687F5-A538-491B-9AB8-50E74C885A2B}"/>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9062706" y="972519"/>
            <a:ext cx="2214499" cy="787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 name="Picture 4" descr="logo">
            <a:hlinkClick r:id="rId22"/>
            <a:extLst>
              <a:ext uri="{FF2B5EF4-FFF2-40B4-BE49-F238E27FC236}">
                <a16:creationId xmlns:a16="http://schemas.microsoft.com/office/drawing/2014/main" id="{5750701D-B755-4CD2-A04E-66DB851AF2BD}"/>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8306962" y="2079430"/>
            <a:ext cx="3364876" cy="540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2" descr="True Velocity">
            <a:hlinkClick r:id="rId24"/>
            <a:extLst>
              <a:ext uri="{FF2B5EF4-FFF2-40B4-BE49-F238E27FC236}">
                <a16:creationId xmlns:a16="http://schemas.microsoft.com/office/drawing/2014/main" id="{9C1C6271-A7ED-45A2-BCBF-1935197E46F0}"/>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518202" y="5814196"/>
            <a:ext cx="1850636" cy="690856"/>
          </a:xfrm>
          <a:prstGeom prst="rect">
            <a:avLst/>
          </a:prstGeom>
          <a:ln>
            <a:noFill/>
          </a:ln>
          <a:effectLst>
            <a:glow rad="127000">
              <a:schemeClr val="accent3">
                <a:lumMod val="9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a:hlinkClick r:id="rId26"/>
            <a:extLst>
              <a:ext uri="{FF2B5EF4-FFF2-40B4-BE49-F238E27FC236}">
                <a16:creationId xmlns:a16="http://schemas.microsoft.com/office/drawing/2014/main" id="{49B56E6F-985B-4BE9-9909-90F8791B0B3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p:blipFill>
        <p:spPr bwMode="auto">
          <a:xfrm>
            <a:off x="9485310" y="4339794"/>
            <a:ext cx="2032567" cy="894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descr="Armtec Defense Technologies">
            <a:hlinkClick r:id="rId28"/>
            <a:extLst>
              <a:ext uri="{FF2B5EF4-FFF2-40B4-BE49-F238E27FC236}">
                <a16:creationId xmlns:a16="http://schemas.microsoft.com/office/drawing/2014/main" id="{8265397A-83A9-4062-BB07-4C3DAA6CD39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323851" y="3301523"/>
            <a:ext cx="2225739" cy="72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hlinkClick r:id="rId30"/>
            <a:extLst>
              <a:ext uri="{FF2B5EF4-FFF2-40B4-BE49-F238E27FC236}">
                <a16:creationId xmlns:a16="http://schemas.microsoft.com/office/drawing/2014/main" id="{D0EDD01C-4716-4703-BD1B-06C078A40BDD}"/>
              </a:ext>
            </a:extLst>
          </p:cNvPr>
          <p:cNvPicPr>
            <a:picLocks noChangeAspect="1"/>
          </p:cNvPicPr>
          <p:nvPr/>
        </p:nvPicPr>
        <p:blipFill>
          <a:blip r:embed="rId31"/>
          <a:stretch>
            <a:fillRect/>
          </a:stretch>
        </p:blipFill>
        <p:spPr>
          <a:xfrm>
            <a:off x="6238861" y="5582388"/>
            <a:ext cx="2247900" cy="981075"/>
          </a:xfrm>
          <a:prstGeom prst="rect">
            <a:avLst/>
          </a:prstGeom>
        </p:spPr>
      </p:pic>
      <p:pic>
        <p:nvPicPr>
          <p:cNvPr id="5" name="Picture 4">
            <a:hlinkClick r:id="rId32"/>
            <a:extLst>
              <a:ext uri="{FF2B5EF4-FFF2-40B4-BE49-F238E27FC236}">
                <a16:creationId xmlns:a16="http://schemas.microsoft.com/office/drawing/2014/main" id="{17AC779F-2662-4B8D-BC0B-F7246141CBD9}"/>
              </a:ext>
            </a:extLst>
          </p:cNvPr>
          <p:cNvPicPr>
            <a:picLocks noChangeAspect="1"/>
          </p:cNvPicPr>
          <p:nvPr/>
        </p:nvPicPr>
        <p:blipFill>
          <a:blip r:embed="rId33" cstate="print">
            <a:clrChange>
              <a:clrFrom>
                <a:srgbClr val="BFBFBF"/>
              </a:clrFrom>
              <a:clrTo>
                <a:srgbClr val="BFBFBF">
                  <a:alpha val="0"/>
                </a:srgbClr>
              </a:clrTo>
            </a:clrChange>
            <a:extLst>
              <a:ext uri="{28A0092B-C50C-407E-A947-70E740481C1C}">
                <a14:useLocalDpi xmlns:a14="http://schemas.microsoft.com/office/drawing/2010/main"/>
              </a:ext>
            </a:extLst>
          </a:blip>
          <a:stretch>
            <a:fillRect/>
          </a:stretch>
        </p:blipFill>
        <p:spPr>
          <a:xfrm>
            <a:off x="3411197" y="5582388"/>
            <a:ext cx="1697962" cy="1127419"/>
          </a:xfrm>
          <a:prstGeom prst="rect">
            <a:avLst/>
          </a:prstGeom>
          <a:noFill/>
          <a:ln>
            <a:noFill/>
          </a:ln>
        </p:spPr>
      </p:pic>
      <p:pic>
        <p:nvPicPr>
          <p:cNvPr id="8" name="Picture 7">
            <a:hlinkClick r:id="rId34"/>
            <a:extLst>
              <a:ext uri="{FF2B5EF4-FFF2-40B4-BE49-F238E27FC236}">
                <a16:creationId xmlns:a16="http://schemas.microsoft.com/office/drawing/2014/main" id="{CB8F6EB0-F73A-4427-A380-6AB4B8E8685B}"/>
              </a:ext>
            </a:extLst>
          </p:cNvPr>
          <p:cNvPicPr>
            <a:picLocks noChangeAspect="1"/>
          </p:cNvPicPr>
          <p:nvPr/>
        </p:nvPicPr>
        <p:blipFill>
          <a:blip r:embed="rId35"/>
          <a:stretch>
            <a:fillRect/>
          </a:stretch>
        </p:blipFill>
        <p:spPr>
          <a:xfrm>
            <a:off x="3581257" y="3270186"/>
            <a:ext cx="2495865" cy="758412"/>
          </a:xfrm>
          <a:prstGeom prst="rect">
            <a:avLst/>
          </a:prstGeom>
        </p:spPr>
      </p:pic>
      <p:pic>
        <p:nvPicPr>
          <p:cNvPr id="6" name="Picture 5">
            <a:hlinkClick r:id="rId36"/>
            <a:extLst>
              <a:ext uri="{FF2B5EF4-FFF2-40B4-BE49-F238E27FC236}">
                <a16:creationId xmlns:a16="http://schemas.microsoft.com/office/drawing/2014/main" id="{4F3057D0-CFBF-7202-3950-4710BFEBA00F}"/>
              </a:ext>
            </a:extLst>
          </p:cNvPr>
          <p:cNvPicPr>
            <a:picLocks noChangeAspect="1"/>
          </p:cNvPicPr>
          <p:nvPr/>
        </p:nvPicPr>
        <p:blipFill>
          <a:blip r:embed="rId37"/>
          <a:stretch>
            <a:fillRect/>
          </a:stretch>
        </p:blipFill>
        <p:spPr>
          <a:xfrm>
            <a:off x="554606" y="4523253"/>
            <a:ext cx="1994984" cy="722111"/>
          </a:xfrm>
          <a:prstGeom prst="rect">
            <a:avLst/>
          </a:prstGeom>
        </p:spPr>
      </p:pic>
    </p:spTree>
    <p:extLst>
      <p:ext uri="{BB962C8B-B14F-4D97-AF65-F5344CB8AC3E}">
        <p14:creationId xmlns:p14="http://schemas.microsoft.com/office/powerpoint/2010/main" val="342437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2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0"/>
                                  </p:stCondLst>
                                  <p:childTnLst>
                                    <p:set>
                                      <p:cBhvr>
                                        <p:cTn id="9" dur="1" fill="hold">
                                          <p:stCondLst>
                                            <p:cond delay="249"/>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249"/>
                                          </p:stCondLst>
                                        </p:cTn>
                                        <p:tgtEl>
                                          <p:spTgt spid="17"/>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249"/>
                                          </p:stCondLst>
                                        </p:cTn>
                                        <p:tgtEl>
                                          <p:spTgt spid="2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249"/>
                                          </p:stCondLst>
                                        </p:cTn>
                                        <p:tgtEl>
                                          <p:spTgt spid="34"/>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0"/>
                                  </p:stCondLst>
                                  <p:childTnLst>
                                    <p:set>
                                      <p:cBhvr>
                                        <p:cTn id="21" dur="1" fill="hold">
                                          <p:stCondLst>
                                            <p:cond delay="249"/>
                                          </p:stCondLst>
                                        </p:cTn>
                                        <p:tgtEl>
                                          <p:spTgt spid="28"/>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249"/>
                                          </p:stCondLst>
                                        </p:cTn>
                                        <p:tgtEl>
                                          <p:spTgt spid="37"/>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nodeType="afterEffect">
                                  <p:stCondLst>
                                    <p:cond delay="0"/>
                                  </p:stCondLst>
                                  <p:childTnLst>
                                    <p:set>
                                      <p:cBhvr>
                                        <p:cTn id="27" dur="1" fill="hold">
                                          <p:stCondLst>
                                            <p:cond delay="249"/>
                                          </p:stCondLst>
                                        </p:cTn>
                                        <p:tgtEl>
                                          <p:spTgt spid="38"/>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249"/>
                                          </p:stCondLst>
                                        </p:cTn>
                                        <p:tgtEl>
                                          <p:spTgt spid="39"/>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nodeType="afterEffect">
                                  <p:stCondLst>
                                    <p:cond delay="0"/>
                                  </p:stCondLst>
                                  <p:childTnLst>
                                    <p:set>
                                      <p:cBhvr>
                                        <p:cTn id="33" dur="1" fill="hold">
                                          <p:stCondLst>
                                            <p:cond delay="249"/>
                                          </p:stCondLst>
                                        </p:cTn>
                                        <p:tgtEl>
                                          <p:spTgt spid="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249"/>
                                          </p:stCondLst>
                                        </p:cTn>
                                        <p:tgtEl>
                                          <p:spTgt spid="40"/>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nodeType="afterEffect">
                                  <p:stCondLst>
                                    <p:cond delay="0"/>
                                  </p:stCondLst>
                                  <p:childTnLst>
                                    <p:set>
                                      <p:cBhvr>
                                        <p:cTn id="39" dur="1" fill="hold">
                                          <p:stCondLst>
                                            <p:cond delay="249"/>
                                          </p:stCondLst>
                                        </p:cTn>
                                        <p:tgtEl>
                                          <p:spTgt spid="48"/>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nodeType="afterEffect">
                                  <p:stCondLst>
                                    <p:cond delay="0"/>
                                  </p:stCondLst>
                                  <p:childTnLst>
                                    <p:set>
                                      <p:cBhvr>
                                        <p:cTn id="42" dur="1" fill="hold">
                                          <p:stCondLst>
                                            <p:cond delay="249"/>
                                          </p:stCondLst>
                                        </p:cTn>
                                        <p:tgtEl>
                                          <p:spTgt spid="47"/>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nodeType="afterEffect">
                                  <p:stCondLst>
                                    <p:cond delay="0"/>
                                  </p:stCondLst>
                                  <p:childTnLst>
                                    <p:set>
                                      <p:cBhvr>
                                        <p:cTn id="45" dur="1" fill="hold">
                                          <p:stCondLst>
                                            <p:cond delay="249"/>
                                          </p:stCondLst>
                                        </p:cTn>
                                        <p:tgtEl>
                                          <p:spTgt spid="41"/>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nodeType="afterEffect">
                                  <p:stCondLst>
                                    <p:cond delay="0"/>
                                  </p:stCondLst>
                                  <p:childTnLst>
                                    <p:set>
                                      <p:cBhvr>
                                        <p:cTn id="48" dur="1" fill="hold">
                                          <p:stCondLst>
                                            <p:cond delay="249"/>
                                          </p:stCondLst>
                                        </p:cTn>
                                        <p:tgtEl>
                                          <p:spTgt spid="3"/>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nodeType="afterEffect">
                                  <p:stCondLst>
                                    <p:cond delay="0"/>
                                  </p:stCondLst>
                                  <p:childTnLst>
                                    <p:set>
                                      <p:cBhvr>
                                        <p:cTn id="51" dur="1" fill="hold">
                                          <p:stCondLst>
                                            <p:cond delay="249"/>
                                          </p:stCondLst>
                                        </p:cTn>
                                        <p:tgtEl>
                                          <p:spTgt spid="5"/>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nodeType="afterEffect">
                                  <p:stCondLst>
                                    <p:cond delay="0"/>
                                  </p:stCondLst>
                                  <p:childTnLst>
                                    <p:set>
                                      <p:cBhvr>
                                        <p:cTn id="54"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98C08AA5-9A37-4717-9E27-17BB07070B2F}"/>
              </a:ext>
            </a:extLst>
          </p:cNvPr>
          <p:cNvSpPr txBox="1">
            <a:spLocks/>
          </p:cNvSpPr>
          <p:nvPr/>
        </p:nvSpPr>
        <p:spPr>
          <a:xfrm>
            <a:off x="3749675" y="6694488"/>
            <a:ext cx="2312988" cy="163512"/>
          </a:xfrm>
          <a:prstGeom prst="rect">
            <a:avLst/>
          </a:prstGeom>
        </p:spPr>
        <p:txBody>
          <a:bodyPr vert="horz" lIns="91440" tIns="45720" rIns="91440" bIns="45720" rtlCol="0" anchor="ctr"/>
          <a:lstStyle>
            <a:defPPr>
              <a:defRPr lang="en-US"/>
            </a:defPPr>
            <a:lvl1pPr marL="0" algn="r" defTabSz="914400" rtl="0" eaLnBrk="1" latinLnBrk="0" hangingPunct="1">
              <a:defRPr sz="82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EB79C31-404A-416A-8571-846FA36AA238}" type="slidenum">
              <a:rPr lang="he-IL" smtClean="0"/>
              <a:pPr>
                <a:defRPr/>
              </a:pPr>
              <a:t>24</a:t>
            </a:fld>
            <a:endParaRPr lang="he-IL" dirty="0"/>
          </a:p>
        </p:txBody>
      </p:sp>
      <p:sp>
        <p:nvSpPr>
          <p:cNvPr id="8" name="Title 2">
            <a:extLst>
              <a:ext uri="{FF2B5EF4-FFF2-40B4-BE49-F238E27FC236}">
                <a16:creationId xmlns:a16="http://schemas.microsoft.com/office/drawing/2014/main" id="{1C8D2CF8-237E-4AC8-B966-5DDB95A8DD38}"/>
              </a:ext>
            </a:extLst>
          </p:cNvPr>
          <p:cNvSpPr>
            <a:spLocks noGrp="1"/>
          </p:cNvSpPr>
          <p:nvPr>
            <p:ph type="title"/>
          </p:nvPr>
        </p:nvSpPr>
        <p:spPr>
          <a:xfrm>
            <a:off x="1139850" y="158355"/>
            <a:ext cx="2291853" cy="779463"/>
          </a:xfrm>
        </p:spPr>
        <p:txBody>
          <a:bodyPr rtlCol="1">
            <a:normAutofit/>
          </a:bodyPr>
          <a:lstStyle/>
          <a:p>
            <a:pPr fontAlgn="auto">
              <a:spcAft>
                <a:spcPts val="0"/>
              </a:spcAft>
              <a:defRPr/>
            </a:pPr>
            <a:r>
              <a:rPr lang="en-US" b="1" spc="75" dirty="0">
                <a:solidFill>
                  <a:srgbClr val="5C5436"/>
                </a:solidFill>
                <a:latin typeface="Verdana" panose="020B0604030504040204" pitchFamily="34" charset="0"/>
                <a:ea typeface="Verdana" panose="020B0604030504040204" pitchFamily="34" charset="0"/>
              </a:rPr>
              <a:t>Contact:</a:t>
            </a:r>
            <a:endParaRPr lang="he-IL" b="1" spc="75" dirty="0">
              <a:solidFill>
                <a:srgbClr val="5C5436"/>
              </a:solidFill>
              <a:latin typeface="Verdana" panose="020B0604030504040204" pitchFamily="34" charset="0"/>
              <a:ea typeface="Verdana" panose="020B0604030504040204" pitchFamily="34" charset="0"/>
            </a:endParaRPr>
          </a:p>
        </p:txBody>
      </p:sp>
      <p:pic>
        <p:nvPicPr>
          <p:cNvPr id="10" name="Picture 10" descr="C:\Users\yadin.ISRAEL-DMN\Desktop\Logos and art for presentations\Israel_flag.png">
            <a:extLst>
              <a:ext uri="{FF2B5EF4-FFF2-40B4-BE49-F238E27FC236}">
                <a16:creationId xmlns:a16="http://schemas.microsoft.com/office/drawing/2014/main" id="{15CD2770-B2F1-4429-8F92-5A15FF254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6757" y="2758067"/>
            <a:ext cx="1993509" cy="144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EC4AD17-3859-495A-BAEC-B176D6FEAA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96200" y="2603661"/>
            <a:ext cx="2592288" cy="1863082"/>
          </a:xfrm>
          <a:prstGeom prst="rect">
            <a:avLst/>
          </a:prstGeom>
          <a:ln>
            <a:noFill/>
          </a:ln>
          <a:effectLst>
            <a:softEdge rad="112500"/>
          </a:effectLst>
        </p:spPr>
      </p:pic>
      <p:pic>
        <p:nvPicPr>
          <p:cNvPr id="15" name="Picture 14">
            <a:extLst>
              <a:ext uri="{FF2B5EF4-FFF2-40B4-BE49-F238E27FC236}">
                <a16:creationId xmlns:a16="http://schemas.microsoft.com/office/drawing/2014/main" id="{FFB59FB9-5C7F-4063-B160-F0B8E368674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10275692" y="158355"/>
            <a:ext cx="1699914" cy="1038397"/>
          </a:xfrm>
          <a:prstGeom prst="rect">
            <a:avLst/>
          </a:prstGeom>
          <a:noFill/>
          <a:ln>
            <a:noFill/>
          </a:ln>
        </p:spPr>
      </p:pic>
      <p:sp>
        <p:nvSpPr>
          <p:cNvPr id="2" name="TextBox 1">
            <a:extLst>
              <a:ext uri="{FF2B5EF4-FFF2-40B4-BE49-F238E27FC236}">
                <a16:creationId xmlns:a16="http://schemas.microsoft.com/office/drawing/2014/main" id="{A653E8A6-FAD1-4F59-90AF-333D5941B6E7}"/>
              </a:ext>
            </a:extLst>
          </p:cNvPr>
          <p:cNvSpPr txBox="1"/>
          <p:nvPr/>
        </p:nvSpPr>
        <p:spPr>
          <a:xfrm>
            <a:off x="3524782" y="2504150"/>
            <a:ext cx="3096344" cy="2062103"/>
          </a:xfrm>
          <a:prstGeom prst="rect">
            <a:avLst/>
          </a:prstGeom>
          <a:noFill/>
          <a:ln>
            <a:noFill/>
          </a:ln>
        </p:spPr>
        <p:txBody>
          <a:bodyPr wrap="square" rtlCol="0" anchor="ctr" anchorCtr="1">
            <a:spAutoFit/>
          </a:bodyPr>
          <a:lstStyle/>
          <a:p>
            <a:r>
              <a:rPr lang="en-US" b="1" dirty="0">
                <a:solidFill>
                  <a:srgbClr val="5C5436"/>
                </a:solidFill>
                <a:latin typeface="Verdana" panose="020B0604030504040204" pitchFamily="34" charset="0"/>
                <a:ea typeface="Verdana" panose="020B0604030504040204" pitchFamily="34" charset="0"/>
                <a:cs typeface="Arial" pitchFamily="34" charset="0"/>
              </a:rPr>
              <a:t>Israel Office</a:t>
            </a:r>
            <a:r>
              <a:rPr lang="en-US" dirty="0">
                <a:solidFill>
                  <a:srgbClr val="5C5436"/>
                </a:solidFill>
                <a:latin typeface="Verdana" panose="020B0604030504040204" pitchFamily="34" charset="0"/>
                <a:ea typeface="Verdana" panose="020B0604030504040204" pitchFamily="34" charset="0"/>
                <a:cs typeface="Arial" pitchFamily="34" charset="0"/>
              </a:rPr>
              <a:t>:</a:t>
            </a:r>
          </a:p>
          <a:p>
            <a:r>
              <a:rPr lang="en-US" dirty="0">
                <a:solidFill>
                  <a:srgbClr val="5C5436"/>
                </a:solidFill>
                <a:latin typeface="Verdana" panose="020B0604030504040204" pitchFamily="34" charset="0"/>
                <a:ea typeface="Verdana" panose="020B0604030504040204" pitchFamily="34" charset="0"/>
                <a:cs typeface="Arial" pitchFamily="34" charset="0"/>
              </a:rPr>
              <a:t>11 Tuval Street</a:t>
            </a:r>
          </a:p>
          <a:p>
            <a:r>
              <a:rPr lang="en-US" b="1" dirty="0">
                <a:solidFill>
                  <a:srgbClr val="5C5436"/>
                </a:solidFill>
                <a:latin typeface="Verdana" panose="020B0604030504040204" pitchFamily="34" charset="0"/>
                <a:ea typeface="Verdana" panose="020B0604030504040204" pitchFamily="34" charset="0"/>
                <a:cs typeface="Arial" pitchFamily="34" charset="0"/>
              </a:rPr>
              <a:t>Ramat Gan</a:t>
            </a:r>
            <a:r>
              <a:rPr lang="en-US" dirty="0">
                <a:solidFill>
                  <a:srgbClr val="5C5436"/>
                </a:solidFill>
                <a:latin typeface="Verdana" panose="020B0604030504040204" pitchFamily="34" charset="0"/>
                <a:ea typeface="Verdana" panose="020B0604030504040204" pitchFamily="34" charset="0"/>
                <a:cs typeface="Arial" pitchFamily="34" charset="0"/>
              </a:rPr>
              <a:t> 5252226, Israel</a:t>
            </a:r>
          </a:p>
          <a:p>
            <a:r>
              <a:rPr lang="en-US" dirty="0">
                <a:solidFill>
                  <a:srgbClr val="5C5436"/>
                </a:solidFill>
                <a:latin typeface="Verdana" panose="020B0604030504040204" pitchFamily="34" charset="0"/>
                <a:ea typeface="Verdana" panose="020B0604030504040204" pitchFamily="34" charset="0"/>
                <a:cs typeface="Arial" pitchFamily="34" charset="0"/>
              </a:rPr>
              <a:t>Tel. +972 (3) 753-7777</a:t>
            </a:r>
          </a:p>
          <a:p>
            <a:r>
              <a:rPr lang="en-US" dirty="0">
                <a:solidFill>
                  <a:srgbClr val="5C5436"/>
                </a:solidFill>
                <a:latin typeface="Verdana" panose="020B0604030504040204" pitchFamily="34" charset="0"/>
                <a:ea typeface="Verdana" panose="020B0604030504040204" pitchFamily="34" charset="0"/>
                <a:cs typeface="Arial" pitchFamily="34" charset="0"/>
              </a:rPr>
              <a:t>Fax. +972 (3) 753-7700</a:t>
            </a:r>
          </a:p>
          <a:p>
            <a:r>
              <a:rPr lang="en-US" dirty="0">
                <a:solidFill>
                  <a:srgbClr val="5C5436"/>
                </a:solidFill>
                <a:latin typeface="Verdana" panose="020B0604030504040204" pitchFamily="34" charset="0"/>
                <a:ea typeface="Verdana" panose="020B0604030504040204" pitchFamily="34" charset="0"/>
                <a:cs typeface="Arial" pitchFamily="34" charset="0"/>
              </a:rPr>
              <a:t>Email</a:t>
            </a:r>
            <a:r>
              <a:rPr lang="en-US" dirty="0">
                <a:solidFill>
                  <a:srgbClr val="444B2B"/>
                </a:solidFill>
                <a:latin typeface="Verdana" panose="020B0604030504040204" pitchFamily="34" charset="0"/>
                <a:ea typeface="Verdana" panose="020B0604030504040204" pitchFamily="34" charset="0"/>
                <a:cs typeface="Arial" pitchFamily="34" charset="0"/>
              </a:rPr>
              <a:t>:</a:t>
            </a:r>
            <a:r>
              <a:rPr lang="en-US" sz="2000" dirty="0">
                <a:solidFill>
                  <a:srgbClr val="444B2B"/>
                </a:solidFill>
                <a:latin typeface="Baskerville Old Face" panose="02020602080505020303" pitchFamily="18" charset="0"/>
                <a:cs typeface="Arial" pitchFamily="34" charset="0"/>
              </a:rPr>
              <a:t> </a:t>
            </a:r>
            <a:endParaRPr lang="en-US" sz="2000" dirty="0"/>
          </a:p>
        </p:txBody>
      </p:sp>
      <p:sp>
        <p:nvSpPr>
          <p:cNvPr id="3" name="TextBox 2">
            <a:extLst>
              <a:ext uri="{FF2B5EF4-FFF2-40B4-BE49-F238E27FC236}">
                <a16:creationId xmlns:a16="http://schemas.microsoft.com/office/drawing/2014/main" id="{651455AE-03C3-46AD-A1A4-A160486AF5B3}"/>
              </a:ext>
            </a:extLst>
          </p:cNvPr>
          <p:cNvSpPr txBox="1"/>
          <p:nvPr/>
        </p:nvSpPr>
        <p:spPr>
          <a:xfrm>
            <a:off x="4244862" y="4163758"/>
            <a:ext cx="2376264" cy="369332"/>
          </a:xfrm>
          <a:prstGeom prst="rect">
            <a:avLst/>
          </a:prstGeom>
          <a:noFill/>
          <a:ln>
            <a:noFill/>
          </a:ln>
        </p:spPr>
        <p:txBody>
          <a:bodyPr wrap="square" rtlCol="0" anchor="ctr" anchorCtr="1">
            <a:spAutoFit/>
          </a:bodyPr>
          <a:lstStyle/>
          <a:p>
            <a:r>
              <a:rPr lang="en-US" dirty="0">
                <a:solidFill>
                  <a:srgbClr val="0070C0"/>
                </a:solidFill>
                <a:latin typeface="Verdana" panose="020B0604030504040204" pitchFamily="34" charset="0"/>
                <a:ea typeface="Verdana" panose="020B0604030504040204" pitchFamily="34" charset="0"/>
                <a:cs typeface="Arial" pitchFamily="34" charset="0"/>
                <a:hlinkClick r:id="rId5">
                  <a:extLst>
                    <a:ext uri="{A12FA001-AC4F-418D-AE19-62706E023703}">
                      <ahyp:hlinkClr xmlns:ahyp="http://schemas.microsoft.com/office/drawing/2018/hyperlinkcolor" val="tx"/>
                    </a:ext>
                  </a:extLst>
                </a:hlinkClick>
              </a:rPr>
              <a:t>elultech@elul.com</a:t>
            </a:r>
            <a:r>
              <a:rPr lang="en-US" dirty="0">
                <a:solidFill>
                  <a:srgbClr val="0070C0"/>
                </a:solidFill>
                <a:latin typeface="Verdana" panose="020B0604030504040204" pitchFamily="34" charset="0"/>
                <a:ea typeface="Verdana" panose="020B0604030504040204" pitchFamily="34" charset="0"/>
                <a:cs typeface="Arial" pitchFamily="34" charset="0"/>
              </a:rPr>
              <a:t> </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a:hlinkClick r:id="rId2"/>
            <a:extLst>
              <a:ext uri="{FF2B5EF4-FFF2-40B4-BE49-F238E27FC236}">
                <a16:creationId xmlns:a16="http://schemas.microsoft.com/office/drawing/2014/main" id="{557CEE8E-D6F4-407A-81D0-E9A152B7738C}"/>
              </a:ext>
            </a:extLst>
          </p:cNvPr>
          <p:cNvSpPr txBox="1">
            <a:spLocks/>
          </p:cNvSpPr>
          <p:nvPr/>
        </p:nvSpPr>
        <p:spPr>
          <a:xfrm>
            <a:off x="4263752" y="4376516"/>
            <a:ext cx="3664485" cy="646331"/>
          </a:xfrm>
          <a:prstGeom prst="rect">
            <a:avLst/>
          </a:prstGeom>
        </p:spPr>
        <p:txBody>
          <a:bodyPr>
            <a:noAutofit/>
          </a:bodyPr>
          <a:lstStyle>
            <a:lvl1pPr marL="167879" indent="-167879" algn="l" defTabSz="685800" rtl="0" eaLnBrk="1" latinLnBrk="0" hangingPunct="1">
              <a:lnSpc>
                <a:spcPct val="90000"/>
              </a:lnSpc>
              <a:spcBef>
                <a:spcPts val="1350"/>
              </a:spcBef>
              <a:buClr>
                <a:schemeClr val="accent1"/>
              </a:buClr>
              <a:buSzPct val="100000"/>
              <a:buFont typeface="Arial" pitchFamily="34" charset="0"/>
              <a:buChar char="•"/>
              <a:defRPr sz="1800" kern="1200">
                <a:solidFill>
                  <a:schemeClr val="tx1"/>
                </a:solidFill>
                <a:latin typeface="+mn-lt"/>
                <a:ea typeface="+mn-ea"/>
                <a:cs typeface="+mn-cs"/>
              </a:defRPr>
            </a:lvl1pPr>
            <a:lvl2pPr marL="347663" indent="-173831" algn="l" defTabSz="685800" rtl="0" eaLnBrk="1" latinLnBrk="0" hangingPunct="1">
              <a:lnSpc>
                <a:spcPct val="90000"/>
              </a:lnSpc>
              <a:spcBef>
                <a:spcPts val="900"/>
              </a:spcBef>
              <a:buClr>
                <a:schemeClr val="accent1"/>
              </a:buClr>
              <a:buSzPct val="100000"/>
              <a:buFont typeface="Arial" pitchFamily="34" charset="0"/>
              <a:buChar char="•"/>
              <a:defRPr sz="1500" kern="1200">
                <a:solidFill>
                  <a:schemeClr val="tx1"/>
                </a:solidFill>
                <a:latin typeface="+mn-lt"/>
                <a:ea typeface="+mn-ea"/>
                <a:cs typeface="+mn-cs"/>
              </a:defRPr>
            </a:lvl2pPr>
            <a:lvl3pPr marL="511969" indent="-164306" algn="l" defTabSz="685800" rtl="0" eaLnBrk="1" latinLnBrk="0" hangingPunct="1">
              <a:lnSpc>
                <a:spcPct val="90000"/>
              </a:lnSpc>
              <a:spcBef>
                <a:spcPts val="450"/>
              </a:spcBef>
              <a:buClr>
                <a:schemeClr val="accent1"/>
              </a:buClr>
              <a:buSzPct val="100000"/>
              <a:buFont typeface="Arial" pitchFamily="34" charset="0"/>
              <a:buChar char="•"/>
              <a:defRPr sz="1350" kern="1200">
                <a:solidFill>
                  <a:schemeClr val="tx1"/>
                </a:solidFill>
                <a:latin typeface="+mn-lt"/>
                <a:ea typeface="+mn-ea"/>
                <a:cs typeface="+mn-cs"/>
              </a:defRPr>
            </a:lvl3pPr>
            <a:lvl4pPr marL="642938" indent="-130969" algn="l" defTabSz="685800"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4pPr>
            <a:lvl5pPr marL="772716" indent="-129779" algn="l" defTabSz="685800" rtl="0" eaLnBrk="1" latinLnBrk="0" hangingPunct="1">
              <a:lnSpc>
                <a:spcPct val="90000"/>
              </a:lnSpc>
              <a:spcBef>
                <a:spcPts val="450"/>
              </a:spcBef>
              <a:buClr>
                <a:schemeClr val="accent1"/>
              </a:buClr>
              <a:buSzPct val="100000"/>
              <a:buFont typeface="Arial" pitchFamily="34" charset="0"/>
              <a:buChar char="•"/>
              <a:defRPr sz="1200" kern="1200">
                <a:solidFill>
                  <a:schemeClr val="tx1"/>
                </a:solidFill>
                <a:latin typeface="+mn-lt"/>
                <a:ea typeface="+mn-ea"/>
                <a:cs typeface="+mn-cs"/>
              </a:defRPr>
            </a:lvl5pPr>
            <a:lvl6pPr marL="905256"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558"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5860"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162" indent="-130302" algn="l" defTabSz="685800"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a:lstStyle>
          <a:p>
            <a:pPr marL="0" indent="0">
              <a:buNone/>
            </a:pPr>
            <a:r>
              <a:rPr lang="it-IT" sz="3600" dirty="0">
                <a:solidFill>
                  <a:schemeClr val="accent1">
                    <a:lumMod val="75000"/>
                  </a:schemeClr>
                </a:solidFill>
                <a:latin typeface="Verdana" panose="020B0604030504040204" pitchFamily="34" charset="0"/>
                <a:ea typeface="Verdana" panose="020B0604030504040204" pitchFamily="34" charset="0"/>
              </a:rPr>
              <a:t>www.elul.com</a:t>
            </a:r>
          </a:p>
        </p:txBody>
      </p:sp>
      <p:pic>
        <p:nvPicPr>
          <p:cNvPr id="2" name="Picture 1">
            <a:extLst>
              <a:ext uri="{FF2B5EF4-FFF2-40B4-BE49-F238E27FC236}">
                <a16:creationId xmlns:a16="http://schemas.microsoft.com/office/drawing/2014/main" id="{4FF98AD7-F6DD-4798-8865-36C5AAC070D9}"/>
              </a:ext>
            </a:extLst>
          </p:cNvPr>
          <p:cNvPicPr>
            <a:picLocks noChangeAspect="1"/>
          </p:cNvPicPr>
          <p:nvPr/>
        </p:nvPicPr>
        <p:blipFill>
          <a:blip r:embed="rId3"/>
          <a:stretch>
            <a:fillRect/>
          </a:stretch>
        </p:blipFill>
        <p:spPr>
          <a:xfrm>
            <a:off x="5533444" y="5358065"/>
            <a:ext cx="1125099" cy="1139648"/>
          </a:xfrm>
          <a:prstGeom prst="rect">
            <a:avLst/>
          </a:prstGeom>
        </p:spPr>
      </p:pic>
      <p:pic>
        <p:nvPicPr>
          <p:cNvPr id="7" name="Picture 6">
            <a:extLst>
              <a:ext uri="{FF2B5EF4-FFF2-40B4-BE49-F238E27FC236}">
                <a16:creationId xmlns:a16="http://schemas.microsoft.com/office/drawing/2014/main" id="{D56DD892-E002-4F15-9AA9-C1B1B2779107}"/>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4738318" y="545876"/>
            <a:ext cx="2715363" cy="1716780"/>
          </a:xfrm>
          <a:prstGeom prst="rect">
            <a:avLst/>
          </a:prstGeom>
          <a:ln>
            <a:noFill/>
          </a:ln>
          <a:effectLst>
            <a:softEdge rad="112500"/>
          </a:effectLst>
        </p:spPr>
      </p:pic>
      <p:sp>
        <p:nvSpPr>
          <p:cNvPr id="3" name="Rectangle 2">
            <a:extLst>
              <a:ext uri="{FF2B5EF4-FFF2-40B4-BE49-F238E27FC236}">
                <a16:creationId xmlns:a16="http://schemas.microsoft.com/office/drawing/2014/main" id="{5A784955-D871-45AD-81F8-6BE0EC5B5446}"/>
              </a:ext>
            </a:extLst>
          </p:cNvPr>
          <p:cNvSpPr/>
          <p:nvPr/>
        </p:nvSpPr>
        <p:spPr>
          <a:xfrm>
            <a:off x="2639616" y="2610611"/>
            <a:ext cx="6912768" cy="1323439"/>
          </a:xfrm>
          <a:prstGeom prst="rect">
            <a:avLst/>
          </a:prstGeom>
        </p:spPr>
        <p:txBody>
          <a:bodyPr wrap="square">
            <a:spAutoFit/>
          </a:bodyPr>
          <a:lstStyle/>
          <a:p>
            <a:pPr algn="ctr" fontAlgn="base"/>
            <a:r>
              <a:rPr lang="en-US" sz="4000" b="1" dirty="0">
                <a:solidFill>
                  <a:srgbClr val="5C5436"/>
                </a:solidFill>
              </a:rPr>
              <a:t>Your Partner for the Defense &amp; Aerospace Industries</a:t>
            </a:r>
          </a:p>
        </p:txBody>
      </p:sp>
    </p:spTree>
    <p:extLst>
      <p:ext uri="{BB962C8B-B14F-4D97-AF65-F5344CB8AC3E}">
        <p14:creationId xmlns:p14="http://schemas.microsoft.com/office/powerpoint/2010/main" val="59489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CDD55E1-E57C-43EC-B9B0-1C6AFFC324BA}"/>
              </a:ext>
            </a:extLst>
          </p:cNvPr>
          <p:cNvSpPr/>
          <p:nvPr/>
        </p:nvSpPr>
        <p:spPr>
          <a:xfrm>
            <a:off x="2758853" y="5285937"/>
            <a:ext cx="2725803" cy="461665"/>
          </a:xfrm>
          <a:prstGeom prst="rect">
            <a:avLst/>
          </a:prstGeom>
        </p:spPr>
        <p:txBody>
          <a:bodyPr wrap="square">
            <a:spAutoFit/>
          </a:bodyPr>
          <a:lstStyle/>
          <a:p>
            <a:pPr lvl="0" algn="ctr" defTabSz="914400" rtl="0" eaLnBrk="0" hangingPunct="0">
              <a:buSzPct val="65000"/>
              <a:defRPr/>
            </a:pPr>
            <a:r>
              <a:rPr lang="en-US" sz="1200" b="1" dirty="0">
                <a:solidFill>
                  <a:srgbClr val="5C5436"/>
                </a:solidFill>
                <a:latin typeface="Verdana" panose="020B0604030504040204" pitchFamily="34" charset="0"/>
                <a:ea typeface="Verdana" panose="020B0604030504040204" pitchFamily="34" charset="0"/>
              </a:rPr>
              <a:t>BG (Ret) Kuti Mor</a:t>
            </a:r>
          </a:p>
          <a:p>
            <a:pPr lvl="0" algn="ctr" eaLnBrk="0" hangingPunct="0">
              <a:buSzPct val="65000"/>
            </a:pPr>
            <a:r>
              <a:rPr lang="en-IL" altLang="en-IL" sz="1200" dirty="0">
                <a:solidFill>
                  <a:srgbClr val="5C5436"/>
                </a:solidFill>
                <a:latin typeface="Verdana" panose="020B0604030504040204" pitchFamily="34" charset="0"/>
                <a:ea typeface="Verdana" panose="020B0604030504040204" pitchFamily="34" charset="0"/>
              </a:rPr>
              <a:t>VP Business Development</a:t>
            </a:r>
            <a:endParaRPr lang="he-IL" sz="1200" dirty="0">
              <a:solidFill>
                <a:srgbClr val="5C5436"/>
              </a:solidFill>
              <a:latin typeface="Verdana" panose="020B0604030504040204" pitchFamily="34" charset="0"/>
              <a:ea typeface="Verdana" panose="020B0604030504040204" pitchFamily="34" charset="0"/>
            </a:endParaRPr>
          </a:p>
        </p:txBody>
      </p:sp>
      <p:pic>
        <p:nvPicPr>
          <p:cNvPr id="45" name="Picture 44">
            <a:extLst>
              <a:ext uri="{FF2B5EF4-FFF2-40B4-BE49-F238E27FC236}">
                <a16:creationId xmlns:a16="http://schemas.microsoft.com/office/drawing/2014/main" id="{1D6BFEAF-893E-4892-99A5-2774784501E2}"/>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10416480" y="108878"/>
            <a:ext cx="1605111" cy="1159882"/>
          </a:xfrm>
          <a:prstGeom prst="rect">
            <a:avLst/>
          </a:prstGeom>
          <a:ln>
            <a:noFill/>
          </a:ln>
          <a:effectLst>
            <a:softEdge rad="12700"/>
          </a:effectLst>
        </p:spPr>
      </p:pic>
      <p:sp>
        <p:nvSpPr>
          <p:cNvPr id="17" name="Rectangle 16">
            <a:extLst>
              <a:ext uri="{FF2B5EF4-FFF2-40B4-BE49-F238E27FC236}">
                <a16:creationId xmlns:a16="http://schemas.microsoft.com/office/drawing/2014/main" id="{6B10CE2D-EEB7-4F62-B587-2E296DDE2B24}"/>
              </a:ext>
            </a:extLst>
          </p:cNvPr>
          <p:cNvSpPr/>
          <p:nvPr/>
        </p:nvSpPr>
        <p:spPr>
          <a:xfrm>
            <a:off x="6499692" y="5286810"/>
            <a:ext cx="2188884" cy="461665"/>
          </a:xfrm>
          <a:prstGeom prst="rect">
            <a:avLst/>
          </a:prstGeom>
        </p:spPr>
        <p:txBody>
          <a:bodyPr wrap="square">
            <a:spAutoFit/>
          </a:bodyPr>
          <a:lstStyle/>
          <a:p>
            <a:pPr algn="ctr" defTabSz="914400" rtl="0"/>
            <a:r>
              <a:rPr lang="en-US" sz="1200" b="1" dirty="0">
                <a:solidFill>
                  <a:srgbClr val="5C5436"/>
                </a:solidFill>
                <a:latin typeface="Verdana" panose="020B0604030504040204" pitchFamily="34" charset="0"/>
                <a:ea typeface="Verdana" panose="020B0604030504040204" pitchFamily="34" charset="0"/>
              </a:rPr>
              <a:t>Ayelet Inav-Ripstein </a:t>
            </a:r>
          </a:p>
          <a:p>
            <a:pPr algn="ctr" rtl="0"/>
            <a:r>
              <a:rPr lang="en-US" sz="1200" dirty="0">
                <a:solidFill>
                  <a:srgbClr val="5C5436"/>
                </a:solidFill>
                <a:latin typeface="Verdana" panose="020B0604030504040204" pitchFamily="34" charset="0"/>
                <a:ea typeface="Verdana" panose="020B0604030504040204" pitchFamily="34" charset="0"/>
              </a:rPr>
              <a:t>VP Legal</a:t>
            </a:r>
            <a:endParaRPr lang="he-IL" sz="1200" dirty="0">
              <a:solidFill>
                <a:srgbClr val="5C5436"/>
              </a:solidFill>
              <a:latin typeface="Verdana" panose="020B0604030504040204" pitchFamily="34" charset="0"/>
              <a:ea typeface="Verdana" panose="020B0604030504040204" pitchFamily="34" charset="0"/>
            </a:endParaRPr>
          </a:p>
        </p:txBody>
      </p:sp>
      <p:sp>
        <p:nvSpPr>
          <p:cNvPr id="43" name="Rectangle 42">
            <a:extLst>
              <a:ext uri="{FF2B5EF4-FFF2-40B4-BE49-F238E27FC236}">
                <a16:creationId xmlns:a16="http://schemas.microsoft.com/office/drawing/2014/main" id="{105C9521-F861-40C1-9014-65F46AC2E88E}"/>
              </a:ext>
            </a:extLst>
          </p:cNvPr>
          <p:cNvSpPr/>
          <p:nvPr/>
        </p:nvSpPr>
        <p:spPr>
          <a:xfrm>
            <a:off x="9767470" y="5276608"/>
            <a:ext cx="1825283" cy="646331"/>
          </a:xfrm>
          <a:prstGeom prst="rect">
            <a:avLst/>
          </a:prstGeom>
        </p:spPr>
        <p:txBody>
          <a:bodyPr wrap="square">
            <a:spAutoFit/>
          </a:bodyPr>
          <a:lstStyle/>
          <a:p>
            <a:pPr algn="ctr" fontAlgn="base"/>
            <a:r>
              <a:rPr lang="en-US" sz="1200" b="1" dirty="0">
                <a:solidFill>
                  <a:srgbClr val="5C5436"/>
                </a:solidFill>
                <a:latin typeface="Verdana" panose="020B0604030504040204" pitchFamily="34" charset="0"/>
                <a:ea typeface="Verdana" panose="020B0604030504040204" pitchFamily="34" charset="0"/>
              </a:rPr>
              <a:t>Nissim Shaul </a:t>
            </a:r>
          </a:p>
          <a:p>
            <a:pPr algn="ctr" fontAlgn="base"/>
            <a:r>
              <a:rPr lang="en-US" sz="1200" dirty="0">
                <a:solidFill>
                  <a:srgbClr val="5C5436"/>
                </a:solidFill>
                <a:latin typeface="Verdana" panose="020B0604030504040204" pitchFamily="34" charset="0"/>
                <a:ea typeface="Verdana" panose="020B0604030504040204" pitchFamily="34" charset="0"/>
              </a:rPr>
              <a:t>President &amp; CEO</a:t>
            </a:r>
          </a:p>
          <a:p>
            <a:pPr algn="ctr" fontAlgn="base"/>
            <a:r>
              <a:rPr lang="en-US" sz="1200" dirty="0">
                <a:solidFill>
                  <a:srgbClr val="5C5436"/>
                </a:solidFill>
                <a:latin typeface="Verdana" panose="020B0604030504040204" pitchFamily="34" charset="0"/>
                <a:ea typeface="Verdana" panose="020B0604030504040204" pitchFamily="34" charset="0"/>
              </a:rPr>
              <a:t>New Technology Ltd. </a:t>
            </a:r>
          </a:p>
        </p:txBody>
      </p:sp>
      <p:sp>
        <p:nvSpPr>
          <p:cNvPr id="13" name="Rectangle 12">
            <a:extLst>
              <a:ext uri="{FF2B5EF4-FFF2-40B4-BE49-F238E27FC236}">
                <a16:creationId xmlns:a16="http://schemas.microsoft.com/office/drawing/2014/main" id="{7ECC7AD3-7ECB-4A38-B092-457BF004F714}"/>
              </a:ext>
            </a:extLst>
          </p:cNvPr>
          <p:cNvSpPr/>
          <p:nvPr/>
        </p:nvSpPr>
        <p:spPr>
          <a:xfrm>
            <a:off x="4292312" y="2338026"/>
            <a:ext cx="3162968" cy="461665"/>
          </a:xfrm>
          <a:prstGeom prst="rect">
            <a:avLst/>
          </a:prstGeom>
        </p:spPr>
        <p:txBody>
          <a:bodyPr wrap="square">
            <a:spAutoFit/>
          </a:bodyPr>
          <a:lstStyle/>
          <a:p>
            <a:pPr lvl="0" algn="ctr" defTabSz="914400" rtl="0"/>
            <a:r>
              <a:rPr lang="en-US" sz="1200" b="1" dirty="0">
                <a:solidFill>
                  <a:srgbClr val="5C5436"/>
                </a:solidFill>
                <a:latin typeface="Verdana" panose="020B0604030504040204" pitchFamily="34" charset="0"/>
                <a:ea typeface="Verdana" panose="020B0604030504040204" pitchFamily="34" charset="0"/>
              </a:rPr>
              <a:t>BG (Ret) Avner Raz</a:t>
            </a:r>
            <a:endParaRPr lang="en-US" sz="1200" dirty="0">
              <a:solidFill>
                <a:srgbClr val="5C5436"/>
              </a:solidFill>
              <a:latin typeface="Verdana" panose="020B0604030504040204" pitchFamily="34" charset="0"/>
              <a:ea typeface="Verdana" panose="020B0604030504040204" pitchFamily="34" charset="0"/>
            </a:endParaRPr>
          </a:p>
          <a:p>
            <a:pPr algn="ctr" eaLnBrk="0" hangingPunct="0"/>
            <a:r>
              <a:rPr lang="en-US" sz="1200" dirty="0">
                <a:solidFill>
                  <a:srgbClr val="5C5436"/>
                </a:solidFill>
                <a:latin typeface="Verdana" panose="020B0604030504040204" pitchFamily="34" charset="0"/>
                <a:ea typeface="Verdana" panose="020B0604030504040204" pitchFamily="34" charset="0"/>
              </a:rPr>
              <a:t>Group Chairman, CEO &amp; President</a:t>
            </a:r>
          </a:p>
        </p:txBody>
      </p:sp>
      <p:sp>
        <p:nvSpPr>
          <p:cNvPr id="16" name="Rectangle 15">
            <a:extLst>
              <a:ext uri="{FF2B5EF4-FFF2-40B4-BE49-F238E27FC236}">
                <a16:creationId xmlns:a16="http://schemas.microsoft.com/office/drawing/2014/main" id="{4D04CD06-10AE-470A-AFCB-649DCB0B96A5}"/>
              </a:ext>
            </a:extLst>
          </p:cNvPr>
          <p:cNvSpPr/>
          <p:nvPr/>
        </p:nvSpPr>
        <p:spPr>
          <a:xfrm>
            <a:off x="659455" y="5285939"/>
            <a:ext cx="1396619" cy="461665"/>
          </a:xfrm>
          <a:prstGeom prst="rect">
            <a:avLst/>
          </a:prstGeom>
        </p:spPr>
        <p:txBody>
          <a:bodyPr wrap="square">
            <a:spAutoFit/>
          </a:bodyPr>
          <a:lstStyle/>
          <a:p>
            <a:pPr lvl="0" algn="ctr" eaLnBrk="0" hangingPunct="0"/>
            <a:r>
              <a:rPr lang="en-US" sz="1200" b="1" dirty="0">
                <a:solidFill>
                  <a:srgbClr val="5C5436"/>
                </a:solidFill>
                <a:latin typeface="Verdana" panose="020B0604030504040204" pitchFamily="34" charset="0"/>
                <a:ea typeface="Verdana" panose="020B0604030504040204" pitchFamily="34" charset="0"/>
              </a:rPr>
              <a:t>Shiran Lahav</a:t>
            </a:r>
            <a:br>
              <a:rPr lang="en-US" sz="1200" b="1" dirty="0">
                <a:solidFill>
                  <a:srgbClr val="5C5436"/>
                </a:solidFill>
                <a:latin typeface="Verdana" panose="020B0604030504040204" pitchFamily="34" charset="0"/>
                <a:ea typeface="Verdana" panose="020B0604030504040204" pitchFamily="34" charset="0"/>
              </a:rPr>
            </a:br>
            <a:r>
              <a:rPr lang="en-US" sz="1200" b="1" dirty="0">
                <a:solidFill>
                  <a:srgbClr val="5C5436"/>
                </a:solidFill>
                <a:latin typeface="Verdana" panose="020B0604030504040204" pitchFamily="34" charset="0"/>
                <a:ea typeface="Verdana" panose="020B0604030504040204" pitchFamily="34" charset="0"/>
              </a:rPr>
              <a:t>Group </a:t>
            </a:r>
            <a:r>
              <a:rPr lang="en-US" sz="1200" dirty="0">
                <a:solidFill>
                  <a:srgbClr val="5C5436"/>
                </a:solidFill>
                <a:latin typeface="Verdana" panose="020B0604030504040204" pitchFamily="34" charset="0"/>
                <a:ea typeface="Verdana" panose="020B0604030504040204" pitchFamily="34" charset="0"/>
              </a:rPr>
              <a:t>CFO</a:t>
            </a:r>
          </a:p>
        </p:txBody>
      </p:sp>
      <p:sp>
        <p:nvSpPr>
          <p:cNvPr id="2" name="Title 1"/>
          <p:cNvSpPr>
            <a:spLocks noGrp="1"/>
          </p:cNvSpPr>
          <p:nvPr>
            <p:ph type="title" idx="4294967295"/>
          </p:nvPr>
        </p:nvSpPr>
        <p:spPr>
          <a:xfrm>
            <a:off x="335360" y="218855"/>
            <a:ext cx="4853840" cy="1049905"/>
          </a:xfrm>
        </p:spPr>
        <p:txBody>
          <a:bodyPr>
            <a:noAutofit/>
          </a:bodyPr>
          <a:lstStyle/>
          <a:p>
            <a:r>
              <a:rPr lang="en-US" sz="3000" b="1" spc="75" dirty="0">
                <a:solidFill>
                  <a:srgbClr val="5C5436"/>
                </a:solidFill>
                <a:latin typeface="Verdana" panose="020B0604030504040204" pitchFamily="34" charset="0"/>
                <a:ea typeface="Verdana" panose="020B0604030504040204" pitchFamily="34" charset="0"/>
              </a:rPr>
              <a:t>Group Management</a:t>
            </a:r>
          </a:p>
        </p:txBody>
      </p:sp>
      <mc:AlternateContent xmlns:mc="http://schemas.openxmlformats.org/markup-compatibility/2006" xmlns:psez="http://schemas.microsoft.com/office/powerpoint/2016/sectionzoom">
        <mc:Choice Requires="psez">
          <p:graphicFrame>
            <p:nvGraphicFramePr>
              <p:cNvPr id="7" name="Section Zoom 6">
                <a:extLst>
                  <a:ext uri="{FF2B5EF4-FFF2-40B4-BE49-F238E27FC236}">
                    <a16:creationId xmlns:a16="http://schemas.microsoft.com/office/drawing/2014/main" id="{70FF2844-3893-4C72-8D07-66C532018121}"/>
                  </a:ext>
                </a:extLst>
              </p:cNvPr>
              <p:cNvGraphicFramePr>
                <a:graphicFrameLocks noChangeAspect="1"/>
              </p:cNvGraphicFramePr>
              <p:nvPr>
                <p:extLst>
                  <p:ext uri="{D42A27DB-BD31-4B8C-83A1-F6EECF244321}">
                    <p14:modId xmlns:p14="http://schemas.microsoft.com/office/powerpoint/2010/main" val="185170746"/>
                  </p:ext>
                </p:extLst>
              </p:nvPr>
            </p:nvGraphicFramePr>
            <p:xfrm>
              <a:off x="829982" y="3428471"/>
              <a:ext cx="1161849" cy="1863162"/>
            </p:xfrm>
            <a:graphic>
              <a:graphicData uri="http://schemas.microsoft.com/office/powerpoint/2016/sectionzoom">
                <psez:sectionZm>
                  <psez:sectionZmObj sectionId="{15C6311F-3EA9-4653-9F19-10230CC7F593}">
                    <psez:zmPr id="{7CB5D5B0-3249-481A-86F2-5A99EC95B993}"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161849" cy="1863162"/>
                        </a:xfrm>
                        <a:prstGeom prst="rect">
                          <a:avLst/>
                        </a:prstGeom>
                        <a:ln w="3175">
                          <a:solidFill>
                            <a:prstClr val="ltGray"/>
                          </a:solidFill>
                        </a:ln>
                      </p166:spPr>
                    </psez:zmPr>
                  </psez:sectionZmObj>
                </psez:sectionZm>
              </a:graphicData>
            </a:graphic>
          </p:graphicFrame>
        </mc:Choice>
        <mc:Fallback xmlns="">
          <p:pic>
            <p:nvPicPr>
              <p:cNvPr id="7" name="Section Zoom 6">
                <a:hlinkClick r:id="rId4" action="ppaction://hlinksldjump"/>
                <a:extLst>
                  <a:ext uri="{FF2B5EF4-FFF2-40B4-BE49-F238E27FC236}">
                    <a16:creationId xmlns:a16="http://schemas.microsoft.com/office/drawing/2014/main" id="{70FF2844-3893-4C72-8D07-66C532018121}"/>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829982" y="3428471"/>
                <a:ext cx="1161849" cy="1863162"/>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1" name="Section Zoom 10">
                <a:extLst>
                  <a:ext uri="{FF2B5EF4-FFF2-40B4-BE49-F238E27FC236}">
                    <a16:creationId xmlns:a16="http://schemas.microsoft.com/office/drawing/2014/main" id="{EC1BB752-79A1-49E6-8404-4C5447F8589B}"/>
                  </a:ext>
                </a:extLst>
              </p:cNvPr>
              <p:cNvGraphicFramePr>
                <a:graphicFrameLocks noChangeAspect="1"/>
              </p:cNvGraphicFramePr>
              <p:nvPr>
                <p:extLst>
                  <p:ext uri="{D42A27DB-BD31-4B8C-83A1-F6EECF244321}">
                    <p14:modId xmlns:p14="http://schemas.microsoft.com/office/powerpoint/2010/main" val="1249529586"/>
                  </p:ext>
                </p:extLst>
              </p:nvPr>
            </p:nvGraphicFramePr>
            <p:xfrm>
              <a:off x="3514373" y="3455371"/>
              <a:ext cx="1210089" cy="1837141"/>
            </p:xfrm>
            <a:graphic>
              <a:graphicData uri="http://schemas.microsoft.com/office/powerpoint/2016/sectionzoom">
                <psez:sectionZm>
                  <psez:sectionZmObj sectionId="{50E9DE76-C3BA-4723-9EE5-8D8C87C01ED1}">
                    <psez:zmPr id="{6C1825C7-DA6F-4058-A2C9-4BFE0E578401}"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210089" cy="1837141"/>
                        </a:xfrm>
                        <a:prstGeom prst="rect">
                          <a:avLst/>
                        </a:prstGeom>
                        <a:ln w="3175">
                          <a:solidFill>
                            <a:prstClr val="ltGray"/>
                          </a:solidFill>
                        </a:ln>
                      </p166:spPr>
                    </psez:zmPr>
                  </psez:sectionZmObj>
                </psez:sectionZm>
              </a:graphicData>
            </a:graphic>
          </p:graphicFrame>
        </mc:Choice>
        <mc:Fallback xmlns="">
          <p:pic>
            <p:nvPicPr>
              <p:cNvPr id="11" name="Section Zoom 10">
                <a:hlinkClick r:id="rId7" action="ppaction://hlinksldjump"/>
                <a:extLst>
                  <a:ext uri="{FF2B5EF4-FFF2-40B4-BE49-F238E27FC236}">
                    <a16:creationId xmlns:a16="http://schemas.microsoft.com/office/drawing/2014/main" id="{EC1BB752-79A1-49E6-8404-4C5447F8589B}"/>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3514373" y="3455371"/>
                <a:ext cx="1210089" cy="1837141"/>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4" name="Section Zoom 13">
                <a:extLst>
                  <a:ext uri="{FF2B5EF4-FFF2-40B4-BE49-F238E27FC236}">
                    <a16:creationId xmlns:a16="http://schemas.microsoft.com/office/drawing/2014/main" id="{776E1A03-8347-4F3F-B3E1-A6BE26FD4EEC}"/>
                  </a:ext>
                </a:extLst>
              </p:cNvPr>
              <p:cNvGraphicFramePr>
                <a:graphicFrameLocks noChangeAspect="1"/>
              </p:cNvGraphicFramePr>
              <p:nvPr>
                <p:extLst>
                  <p:ext uri="{D42A27DB-BD31-4B8C-83A1-F6EECF244321}">
                    <p14:modId xmlns:p14="http://schemas.microsoft.com/office/powerpoint/2010/main" val="4114334679"/>
                  </p:ext>
                </p:extLst>
              </p:nvPr>
            </p:nvGraphicFramePr>
            <p:xfrm>
              <a:off x="6767726" y="3455372"/>
              <a:ext cx="1389011" cy="1837141"/>
            </p:xfrm>
            <a:graphic>
              <a:graphicData uri="http://schemas.microsoft.com/office/powerpoint/2016/sectionzoom">
                <psez:sectionZm>
                  <psez:sectionZmObj sectionId="{6DD6CBDB-DFA8-4984-A9B9-D591430CC72E}">
                    <psez:zmPr id="{786B5AC8-CA4F-4125-82B5-76E6E995A268}"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89011" cy="1837141"/>
                        </a:xfrm>
                        <a:prstGeom prst="rect">
                          <a:avLst/>
                        </a:prstGeom>
                        <a:ln w="3175">
                          <a:solidFill>
                            <a:prstClr val="ltGray"/>
                          </a:solidFill>
                        </a:ln>
                      </p166:spPr>
                    </psez:zmPr>
                  </psez:sectionZmObj>
                </psez:sectionZm>
              </a:graphicData>
            </a:graphic>
          </p:graphicFrame>
        </mc:Choice>
        <mc:Fallback xmlns="">
          <p:pic>
            <p:nvPicPr>
              <p:cNvPr id="14" name="Section Zoom 13">
                <a:hlinkClick r:id="rId10" action="ppaction://hlinksldjump"/>
                <a:extLst>
                  <a:ext uri="{FF2B5EF4-FFF2-40B4-BE49-F238E27FC236}">
                    <a16:creationId xmlns:a16="http://schemas.microsoft.com/office/drawing/2014/main" id="{776E1A03-8347-4F3F-B3E1-A6BE26FD4EEC}"/>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6767726" y="3455372"/>
                <a:ext cx="1389011" cy="1837141"/>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8" name="Section Zoom 17">
                <a:extLst>
                  <a:ext uri="{FF2B5EF4-FFF2-40B4-BE49-F238E27FC236}">
                    <a16:creationId xmlns:a16="http://schemas.microsoft.com/office/drawing/2014/main" id="{46B23697-0A9B-42FE-927B-1ACACD8E88BD}"/>
                  </a:ext>
                </a:extLst>
              </p:cNvPr>
              <p:cNvGraphicFramePr>
                <a:graphicFrameLocks noChangeAspect="1"/>
              </p:cNvGraphicFramePr>
              <p:nvPr>
                <p:extLst>
                  <p:ext uri="{D42A27DB-BD31-4B8C-83A1-F6EECF244321}">
                    <p14:modId xmlns:p14="http://schemas.microsoft.com/office/powerpoint/2010/main" val="3891604113"/>
                  </p:ext>
                </p:extLst>
              </p:nvPr>
            </p:nvGraphicFramePr>
            <p:xfrm>
              <a:off x="10128449" y="3501008"/>
              <a:ext cx="1103326" cy="1784930"/>
            </p:xfrm>
            <a:graphic>
              <a:graphicData uri="http://schemas.microsoft.com/office/powerpoint/2016/sectionzoom">
                <psez:sectionZm>
                  <psez:sectionZmObj sectionId="{D365CC8D-AA7A-4731-A6D8-94CECF779D0C}">
                    <psez:zmPr id="{CF435B85-F3EF-4A2F-ACE1-3570EABFCEA0}" imageType="cover" transitionDur="1000">
                      <p166:blipFill xmlns:p166="http://schemas.microsoft.com/office/powerpoint/2016/6/main">
                        <a:blip r:embed="rId12"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103326" cy="1784930"/>
                        </a:xfrm>
                        <a:prstGeom prst="rect">
                          <a:avLst/>
                        </a:prstGeom>
                        <a:ln w="3175">
                          <a:solidFill>
                            <a:prstClr val="ltGray"/>
                          </a:solidFill>
                        </a:ln>
                      </p166:spPr>
                    </psez:zmPr>
                  </psez:sectionZmObj>
                </psez:sectionZm>
              </a:graphicData>
            </a:graphic>
          </p:graphicFrame>
        </mc:Choice>
        <mc:Fallback xmlns="">
          <p:pic>
            <p:nvPicPr>
              <p:cNvPr id="18" name="Section Zoom 17">
                <a:hlinkClick r:id="rId13" action="ppaction://hlinksldjump"/>
                <a:extLst>
                  <a:ext uri="{FF2B5EF4-FFF2-40B4-BE49-F238E27FC236}">
                    <a16:creationId xmlns:a16="http://schemas.microsoft.com/office/drawing/2014/main" id="{46B23697-0A9B-42FE-927B-1ACACD8E88BD}"/>
                  </a:ext>
                </a:extLst>
              </p:cNvPr>
              <p:cNvPicPr>
                <a:picLocks noGrp="1" noRot="1" noChangeAspect="1" noMove="1" noResize="1" noEditPoints="1" noAdjustHandles="1" noChangeArrowheads="1" noChangeShapeType="1"/>
              </p:cNvPicPr>
              <p:nvPr/>
            </p:nvPicPr>
            <p:blipFill>
              <a:blip r:embed="rId14" cstate="print">
                <a:extLst>
                  <a:ext uri="{28A0092B-C50C-407E-A947-70E740481C1C}">
                    <a14:useLocalDpi xmlns:a14="http://schemas.microsoft.com/office/drawing/2010/main" val="0"/>
                  </a:ext>
                </a:extLst>
              </a:blip>
              <a:stretch>
                <a:fillRect/>
              </a:stretch>
            </p:blipFill>
            <p:spPr>
              <a:xfrm>
                <a:off x="10128449" y="3501008"/>
                <a:ext cx="1103326" cy="1784930"/>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20" name="Section Zoom 19">
                <a:extLst>
                  <a:ext uri="{FF2B5EF4-FFF2-40B4-BE49-F238E27FC236}">
                    <a16:creationId xmlns:a16="http://schemas.microsoft.com/office/drawing/2014/main" id="{C08BDC8B-5DEC-47F9-8CF5-8DC9F021759C}"/>
                  </a:ext>
                </a:extLst>
              </p:cNvPr>
              <p:cNvGraphicFramePr>
                <a:graphicFrameLocks noChangeAspect="1"/>
              </p:cNvGraphicFramePr>
              <p:nvPr>
                <p:extLst>
                  <p:ext uri="{D42A27DB-BD31-4B8C-83A1-F6EECF244321}">
                    <p14:modId xmlns:p14="http://schemas.microsoft.com/office/powerpoint/2010/main" val="3505516083"/>
                  </p:ext>
                </p:extLst>
              </p:nvPr>
            </p:nvGraphicFramePr>
            <p:xfrm>
              <a:off x="5189200" y="476672"/>
              <a:ext cx="1365555" cy="1745293"/>
            </p:xfrm>
            <a:graphic>
              <a:graphicData uri="http://schemas.microsoft.com/office/powerpoint/2016/sectionzoom">
                <psez:sectionZm>
                  <psez:sectionZmObj sectionId="{2125010A-6177-48F7-8D1E-7A84C1FF5FA6}">
                    <psez:zmPr id="{EF434EF6-23F8-49E3-B3C3-A6D723E4156B}" imageType="cover" transitionDur="1000">
                      <p166:blipFill xmlns:p166="http://schemas.microsoft.com/office/powerpoint/2016/6/main">
                        <a:blip r:embed="rId1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365555" cy="1745293"/>
                        </a:xfrm>
                        <a:prstGeom prst="rect">
                          <a:avLst/>
                        </a:prstGeom>
                        <a:ln w="3175">
                          <a:solidFill>
                            <a:prstClr val="ltGray"/>
                          </a:solidFill>
                        </a:ln>
                      </p166:spPr>
                    </psez:zmPr>
                  </psez:sectionZmObj>
                </psez:sectionZm>
              </a:graphicData>
            </a:graphic>
          </p:graphicFrame>
        </mc:Choice>
        <mc:Fallback xmlns="">
          <p:pic>
            <p:nvPicPr>
              <p:cNvPr id="20" name="Section Zoom 19">
                <a:hlinkClick r:id="rId16" action="ppaction://hlinksldjump"/>
                <a:extLst>
                  <a:ext uri="{FF2B5EF4-FFF2-40B4-BE49-F238E27FC236}">
                    <a16:creationId xmlns:a16="http://schemas.microsoft.com/office/drawing/2014/main" id="{C08BDC8B-5DEC-47F9-8CF5-8DC9F021759C}"/>
                  </a:ext>
                </a:extLst>
              </p:cNvPr>
              <p:cNvPicPr>
                <a:picLocks noGrp="1" noRot="1" noChangeAspect="1" noMove="1" noResize="1" noEditPoints="1" noAdjustHandles="1" noChangeArrowheads="1" noChangeShapeType="1"/>
              </p:cNvPicPr>
              <p:nvPr/>
            </p:nvPicPr>
            <p:blipFill>
              <a:blip r:embed="rId17" cstate="print">
                <a:extLst>
                  <a:ext uri="{28A0092B-C50C-407E-A947-70E740481C1C}">
                    <a14:useLocalDpi xmlns:a14="http://schemas.microsoft.com/office/drawing/2010/main" val="0"/>
                  </a:ext>
                </a:extLst>
              </a:blip>
              <a:stretch>
                <a:fillRect/>
              </a:stretch>
            </p:blipFill>
            <p:spPr>
              <a:xfrm>
                <a:off x="5189200" y="476672"/>
                <a:ext cx="1365555" cy="1745293"/>
              </a:xfrm>
              <a:prstGeom prst="rect">
                <a:avLst/>
              </a:prstGeom>
              <a:ln w="3175">
                <a:solidFill>
                  <a:prstClr val="ltGray"/>
                </a:solidFill>
              </a:ln>
            </p:spPr>
          </p:pic>
        </mc:Fallback>
      </mc:AlternateContent>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nodeType="withEffect">
                                  <p:stCondLst>
                                    <p:cond delay="50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par>
                                <p:cTn id="11" presetID="26" presetClass="emph" presetSubtype="0" fill="hold" nodeType="withEffect">
                                  <p:stCondLst>
                                    <p:cond delay="50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par>
                                <p:cTn id="14" presetID="26" presetClass="emph" presetSubtype="0" fill="hold" nodeType="withEffect">
                                  <p:stCondLst>
                                    <p:cond delay="500"/>
                                  </p:stCondLst>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par>
                                <p:cTn id="17" presetID="26" presetClass="emph" presetSubtype="0" fill="hold" nodeType="withEffect">
                                  <p:stCondLst>
                                    <p:cond delay="500"/>
                                  </p:stCondLst>
                                  <p:childTnLst>
                                    <p:animEffect transition="out" filter="fade">
                                      <p:cBhvr>
                                        <p:cTn id="18" dur="500" tmFilter="0, 0; .2, .5; .8, .5; 1, 0"/>
                                        <p:tgtEl>
                                          <p:spTgt spid="18"/>
                                        </p:tgtEl>
                                      </p:cBhvr>
                                    </p:animEffect>
                                    <p:animScale>
                                      <p:cBhvr>
                                        <p:cTn id="19"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C83F-06F5-45E5-B53D-F91CF5F69816}"/>
              </a:ext>
            </a:extLst>
          </p:cNvPr>
          <p:cNvSpPr>
            <a:spLocks noGrp="1"/>
          </p:cNvSpPr>
          <p:nvPr>
            <p:ph type="title"/>
          </p:nvPr>
        </p:nvSpPr>
        <p:spPr>
          <a:xfrm>
            <a:off x="4007768" y="473768"/>
            <a:ext cx="4176464" cy="823516"/>
          </a:xfrm>
        </p:spPr>
        <p:txBody>
          <a:bodyPr>
            <a:normAutofit fontScale="90000"/>
          </a:bodyPr>
          <a:lstStyle/>
          <a:p>
            <a:pPr algn="ct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Shiran Lahav-</a:t>
            </a:r>
            <a:r>
              <a:rPr lang="en-IL" altLang="en-IL" sz="2800" b="1" dirty="0" err="1">
                <a:solidFill>
                  <a:srgbClr val="5C5436"/>
                </a:solidFill>
                <a:latin typeface="Verdana" panose="020B0604030504040204" pitchFamily="34" charset="0"/>
                <a:ea typeface="Verdana" panose="020B0604030504040204" pitchFamily="34" charset="0"/>
                <a:cs typeface="Tahoma" panose="020B0604030504040204" pitchFamily="34" charset="0"/>
              </a:rPr>
              <a:t>Nidam</a:t>
            </a:r>
            <a:r>
              <a:rPr lang="en-IL" altLang="en-IL" sz="2800" dirty="0">
                <a:solidFill>
                  <a:srgbClr val="5C5436"/>
                </a:solidFill>
                <a:latin typeface="Verdana" panose="020B0604030504040204" pitchFamily="34" charset="0"/>
                <a:ea typeface="Verdana" panose="020B0604030504040204" pitchFamily="34" charset="0"/>
                <a:cs typeface="Tahoma" panose="020B0604030504040204" pitchFamily="34" charset="0"/>
              </a:rPr>
              <a:t> </a:t>
            </a:r>
            <a:br>
              <a:rPr lang="en-US" altLang="en-IL" sz="2800" dirty="0">
                <a:solidFill>
                  <a:srgbClr val="5C5436"/>
                </a:solidFill>
                <a:latin typeface="Verdana" panose="020B0604030504040204" pitchFamily="34" charset="0"/>
                <a:ea typeface="Verdana" panose="020B0604030504040204" pitchFamily="34" charset="0"/>
                <a:cs typeface="Tahoma" panose="020B0604030504040204" pitchFamily="34" charset="0"/>
              </a:rPr>
            </a:br>
            <a:r>
              <a:rPr lang="en-US" altLang="en-IL" sz="2200" dirty="0">
                <a:solidFill>
                  <a:srgbClr val="5C5436"/>
                </a:solidFill>
                <a:latin typeface="Verdana" panose="020B0604030504040204" pitchFamily="34" charset="0"/>
                <a:ea typeface="Verdana" panose="020B0604030504040204" pitchFamily="34" charset="0"/>
                <a:cs typeface="Tahoma" panose="020B0604030504040204" pitchFamily="34" charset="0"/>
              </a:rPr>
              <a:t>Group</a:t>
            </a:r>
            <a:r>
              <a:rPr lang="en-US" altLang="en-IL" sz="2800" dirty="0">
                <a:solidFill>
                  <a:srgbClr val="5C5436"/>
                </a:solidFill>
                <a:latin typeface="Verdana" panose="020B0604030504040204" pitchFamily="34" charset="0"/>
                <a:ea typeface="Verdana" panose="020B0604030504040204" pitchFamily="34" charset="0"/>
                <a:cs typeface="Tahoma" panose="020B0604030504040204" pitchFamily="34" charset="0"/>
              </a:rPr>
              <a:t> </a:t>
            </a:r>
            <a:r>
              <a:rPr lang="en-IL" altLang="en-IL" sz="2200" dirty="0">
                <a:solidFill>
                  <a:srgbClr val="5C5436"/>
                </a:solidFill>
                <a:latin typeface="Verdana" panose="020B0604030504040204" pitchFamily="34" charset="0"/>
                <a:ea typeface="Verdana" panose="020B0604030504040204" pitchFamily="34" charset="0"/>
                <a:cs typeface="Tahoma" panose="020B0604030504040204" pitchFamily="34" charset="0"/>
              </a:rPr>
              <a:t>CFO</a:t>
            </a:r>
            <a:endParaRPr lang="en-US" sz="2200" dirty="0">
              <a:solidFill>
                <a:srgbClr val="5C5436"/>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D73B608A-D1F7-4C12-9F0E-87942EA18488}"/>
              </a:ext>
            </a:extLst>
          </p:cNvPr>
          <p:cNvSpPr>
            <a:spLocks noGrp="1"/>
          </p:cNvSpPr>
          <p:nvPr>
            <p:ph idx="1"/>
          </p:nvPr>
        </p:nvSpPr>
        <p:spPr>
          <a:xfrm>
            <a:off x="932730" y="2781912"/>
            <a:ext cx="9195718" cy="3095360"/>
          </a:xfrm>
        </p:spPr>
        <p:txBody>
          <a:bodyPr>
            <a:noAutofit/>
          </a:bodyPr>
          <a:lstStyle/>
          <a:p>
            <a:pPr lvl="0" defTabSz="718376" fontAlgn="base">
              <a:lnSpc>
                <a:spcPct val="11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2014-present </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CFO</a:t>
            </a:r>
            <a:endParaRPr lang="en-US" altLang="en-IL" sz="1800" b="1" dirty="0">
              <a:solidFill>
                <a:srgbClr val="5C5436"/>
              </a:solidFill>
              <a:latin typeface="Verdana" panose="020B0604030504040204" pitchFamily="34" charset="0"/>
              <a:ea typeface="Verdana" panose="020B0604030504040204" pitchFamily="34" charset="0"/>
            </a:endParaRPr>
          </a:p>
          <a:p>
            <a:pPr lvl="0" defTabSz="718376" fontAlgn="base">
              <a:lnSpc>
                <a:spcPct val="11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2003</a:t>
            </a:r>
            <a:r>
              <a:rPr lang="en-US" altLang="en-IL" sz="1800" dirty="0">
                <a:solidFill>
                  <a:srgbClr val="5C5436"/>
                </a:solidFill>
                <a:latin typeface="Verdana" panose="020B0604030504040204" pitchFamily="34" charset="0"/>
                <a:ea typeface="Verdana" panose="020B0604030504040204" pitchFamily="34" charset="0"/>
              </a:rPr>
              <a:t> - Joined</a:t>
            </a:r>
            <a:r>
              <a:rPr lang="en-IL" altLang="en-IL" sz="1800" dirty="0">
                <a:solidFill>
                  <a:srgbClr val="5C5436"/>
                </a:solidFill>
                <a:latin typeface="Verdana" panose="020B0604030504040204" pitchFamily="34" charset="0"/>
                <a:ea typeface="Verdana" panose="020B0604030504040204" pitchFamily="34" charset="0"/>
              </a:rPr>
              <a:t> Elul as Comptroller</a:t>
            </a:r>
          </a:p>
          <a:p>
            <a:pPr lvl="0" defTabSz="718376" fontAlgn="base">
              <a:lnSpc>
                <a:spcPct val="11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2000-2003</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CPA </a:t>
            </a:r>
            <a:r>
              <a:rPr lang="en-US" altLang="en-IL" sz="1800" dirty="0">
                <a:solidFill>
                  <a:srgbClr val="5C5436"/>
                </a:solidFill>
                <a:latin typeface="Verdana" panose="020B0604030504040204" pitchFamily="34" charset="0"/>
                <a:ea typeface="Verdana" panose="020B0604030504040204" pitchFamily="34" charset="0"/>
              </a:rPr>
              <a:t>at</a:t>
            </a:r>
            <a:r>
              <a:rPr lang="en-IL" altLang="en-IL" sz="1800" dirty="0">
                <a:solidFill>
                  <a:srgbClr val="5C5436"/>
                </a:solidFill>
                <a:latin typeface="Verdana" panose="020B0604030504040204" pitchFamily="34" charset="0"/>
                <a:ea typeface="Verdana" panose="020B0604030504040204" pitchFamily="34" charset="0"/>
              </a:rPr>
              <a:t> </a:t>
            </a:r>
            <a:r>
              <a:rPr lang="en-IL" altLang="en-IL" sz="1800" dirty="0" err="1">
                <a:solidFill>
                  <a:srgbClr val="5C5436"/>
                </a:solidFill>
                <a:latin typeface="Verdana" panose="020B0604030504040204" pitchFamily="34" charset="0"/>
                <a:ea typeface="Verdana" panose="020B0604030504040204" pitchFamily="34" charset="0"/>
              </a:rPr>
              <a:t>Kost</a:t>
            </a:r>
            <a:r>
              <a:rPr lang="en-IL" altLang="en-IL" sz="1800" dirty="0">
                <a:solidFill>
                  <a:srgbClr val="5C5436"/>
                </a:solidFill>
                <a:latin typeface="Verdana" panose="020B0604030504040204" pitchFamily="34" charset="0"/>
                <a:ea typeface="Verdana" panose="020B0604030504040204" pitchFamily="34" charset="0"/>
              </a:rPr>
              <a:t>, Forer, </a:t>
            </a:r>
            <a:r>
              <a:rPr lang="en-IL" altLang="en-IL" sz="1800" dirty="0" err="1">
                <a:solidFill>
                  <a:srgbClr val="5C5436"/>
                </a:solidFill>
                <a:latin typeface="Verdana" panose="020B0604030504040204" pitchFamily="34" charset="0"/>
                <a:ea typeface="Verdana" panose="020B0604030504040204" pitchFamily="34" charset="0"/>
              </a:rPr>
              <a:t>Gabbay</a:t>
            </a:r>
            <a:r>
              <a:rPr lang="en-IL" altLang="en-IL" sz="1800" dirty="0">
                <a:solidFill>
                  <a:srgbClr val="5C5436"/>
                </a:solidFill>
                <a:latin typeface="Verdana" panose="020B0604030504040204" pitchFamily="34" charset="0"/>
                <a:ea typeface="Verdana" panose="020B0604030504040204" pitchFamily="34" charset="0"/>
              </a:rPr>
              <a:t> &amp;  </a:t>
            </a:r>
            <a:r>
              <a:rPr lang="en-IL" altLang="en-IL" sz="1800" dirty="0" err="1">
                <a:solidFill>
                  <a:srgbClr val="5C5436"/>
                </a:solidFill>
                <a:latin typeface="Verdana" panose="020B0604030504040204" pitchFamily="34" charset="0"/>
                <a:ea typeface="Verdana" panose="020B0604030504040204" pitchFamily="34" charset="0"/>
              </a:rPr>
              <a:t>Kasierer</a:t>
            </a:r>
            <a:r>
              <a:rPr lang="en-IL" altLang="en-IL" sz="1800" dirty="0">
                <a:solidFill>
                  <a:srgbClr val="5C5436"/>
                </a:solidFill>
                <a:latin typeface="Verdana" panose="020B0604030504040204" pitchFamily="34" charset="0"/>
                <a:ea typeface="Verdana" panose="020B0604030504040204" pitchFamily="34" charset="0"/>
              </a:rPr>
              <a:t> (Ernst &amp; Young)</a:t>
            </a:r>
          </a:p>
          <a:p>
            <a:pPr lvl="0" defTabSz="718376" fontAlgn="base">
              <a:lnSpc>
                <a:spcPct val="110000"/>
              </a:lnSpc>
              <a:spcAft>
                <a:spcPct val="0"/>
              </a:spcAft>
              <a:buClr>
                <a:srgbClr val="444B2B"/>
              </a:buClr>
              <a:buFont typeface="Wingdings" panose="05000000000000000000" pitchFamily="2" charset="2"/>
              <a:buChar char="Ø"/>
              <a:defRPr/>
            </a:pPr>
            <a:r>
              <a:rPr lang="en-IL" altLang="en-IL" sz="1800" b="1" dirty="0">
                <a:solidFill>
                  <a:srgbClr val="5C5436"/>
                </a:solidFill>
                <a:latin typeface="Verdana" panose="020B0604030504040204" pitchFamily="34" charset="0"/>
                <a:ea typeface="Verdana" panose="020B0604030504040204" pitchFamily="34" charset="0"/>
              </a:rPr>
              <a:t>2003</a:t>
            </a:r>
            <a:r>
              <a:rPr lang="en-US" altLang="en-IL" sz="1800" b="1"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 MBA, with </a:t>
            </a:r>
            <a:r>
              <a:rPr lang="en-IL" altLang="en-IL" sz="1800" dirty="0" err="1">
                <a:solidFill>
                  <a:srgbClr val="5C5436"/>
                </a:solidFill>
                <a:latin typeface="Verdana" panose="020B0604030504040204" pitchFamily="34" charset="0"/>
                <a:ea typeface="Verdana" panose="020B0604030504040204" pitchFamily="34" charset="0"/>
              </a:rPr>
              <a:t>honor</a:t>
            </a:r>
            <a:r>
              <a:rPr lang="en-US" altLang="en-IL" sz="1800" dirty="0">
                <a:solidFill>
                  <a:srgbClr val="5C5436"/>
                </a:solidFill>
                <a:latin typeface="Verdana" panose="020B0604030504040204" pitchFamily="34" charset="0"/>
                <a:ea typeface="Verdana" panose="020B0604030504040204" pitchFamily="34" charset="0"/>
              </a:rPr>
              <a:t>s</a:t>
            </a:r>
            <a:r>
              <a:rPr lang="en-IL" altLang="en-IL" sz="1800" dirty="0">
                <a:solidFill>
                  <a:srgbClr val="5C5436"/>
                </a:solidFill>
                <a:latin typeface="Verdana" panose="020B0604030504040204" pitchFamily="34" charset="0"/>
                <a:ea typeface="Verdana" panose="020B0604030504040204" pitchFamily="34" charset="0"/>
              </a:rPr>
              <a:t>, from Ben-Gurion University </a:t>
            </a:r>
            <a:endParaRPr lang="en-US"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10000"/>
              </a:lnSpc>
              <a:spcAft>
                <a:spcPct val="0"/>
              </a:spcAft>
              <a:buClr>
                <a:srgbClr val="444B2B"/>
              </a:buClr>
              <a:buFont typeface="Wingdings" panose="05000000000000000000" pitchFamily="2" charset="2"/>
              <a:buChar char="Ø"/>
              <a:defRPr/>
            </a:pPr>
            <a:r>
              <a:rPr lang="en-IL" altLang="en-IL" sz="1800" b="1" dirty="0">
                <a:solidFill>
                  <a:srgbClr val="5C5436"/>
                </a:solidFill>
                <a:latin typeface="Verdana" panose="020B0604030504040204" pitchFamily="34" charset="0"/>
                <a:ea typeface="Verdana" panose="020B0604030504040204" pitchFamily="34" charset="0"/>
              </a:rPr>
              <a:t>2001</a:t>
            </a:r>
            <a:r>
              <a:rPr lang="en-US" altLang="en-IL" sz="1800" b="1"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 CPA</a:t>
            </a:r>
            <a:endParaRPr lang="en-US"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10000"/>
              </a:lnSpc>
              <a:spcAft>
                <a:spcPct val="0"/>
              </a:spcAft>
              <a:buClr>
                <a:srgbClr val="444B2B"/>
              </a:buClr>
              <a:buFont typeface="Wingdings" panose="05000000000000000000" pitchFamily="2" charset="2"/>
              <a:buChar char="Ø"/>
              <a:defRPr/>
            </a:pPr>
            <a:r>
              <a:rPr lang="en-IL" altLang="en-IL" sz="1800" b="1" dirty="0">
                <a:solidFill>
                  <a:srgbClr val="5C5436"/>
                </a:solidFill>
                <a:latin typeface="Verdana" panose="020B0604030504040204" pitchFamily="34" charset="0"/>
                <a:ea typeface="Verdana" panose="020B0604030504040204" pitchFamily="34" charset="0"/>
              </a:rPr>
              <a:t>1998</a:t>
            </a:r>
            <a:r>
              <a:rPr lang="en-US" altLang="en-IL" sz="1800" b="1"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 BA in economics and accounting, Ben-Gurion University</a:t>
            </a:r>
          </a:p>
          <a:p>
            <a:pPr lvl="0" defTabSz="718376" fontAlgn="base">
              <a:lnSpc>
                <a:spcPct val="11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1976 -</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Born in Israel, married to Shimon, mother to Abigail and Tamar</a:t>
            </a:r>
            <a:endParaRPr lang="en-US" sz="1800" dirty="0">
              <a:solidFill>
                <a:srgbClr val="5C5436"/>
              </a:solidFill>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CC73FB02-99DB-4EAB-80FF-ACE75C7806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128015" y="476672"/>
            <a:ext cx="1586552" cy="179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4548-8C98-4F81-B0D7-30935558E71F}"/>
              </a:ext>
            </a:extLst>
          </p:cNvPr>
          <p:cNvSpPr>
            <a:spLocks noGrp="1"/>
          </p:cNvSpPr>
          <p:nvPr>
            <p:ph type="title"/>
          </p:nvPr>
        </p:nvSpPr>
        <p:spPr>
          <a:xfrm>
            <a:off x="3038297" y="427145"/>
            <a:ext cx="6115406" cy="841615"/>
          </a:xfrm>
        </p:spPr>
        <p:txBody>
          <a:bodyPr>
            <a:noAutofit/>
          </a:bodyPr>
          <a:lstStyle/>
          <a:p>
            <a:pPr algn="ct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Nissim Shaul </a:t>
            </a:r>
            <a:br>
              <a:rPr lang="en-US"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b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President &amp; CEO New Technology SK Ltd.</a:t>
            </a:r>
            <a:endParaRPr lang="en-US" sz="2000" dirty="0">
              <a:solidFill>
                <a:srgbClr val="5C5436"/>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326872A8-B871-4EFD-ACE3-E7BD9FC3A3C8}"/>
              </a:ext>
            </a:extLst>
          </p:cNvPr>
          <p:cNvSpPr>
            <a:spLocks noGrp="1"/>
          </p:cNvSpPr>
          <p:nvPr>
            <p:ph idx="1"/>
          </p:nvPr>
        </p:nvSpPr>
        <p:spPr>
          <a:xfrm>
            <a:off x="983432" y="2636912"/>
            <a:ext cx="10370368" cy="3108002"/>
          </a:xfrm>
        </p:spPr>
        <p:txBody>
          <a:bodyPr>
            <a:normAutofit fontScale="25000" lnSpcReduction="20000"/>
          </a:bodyPr>
          <a:lstStyle/>
          <a:p>
            <a:pPr defTabSz="718376" fontAlgn="base">
              <a:lnSpc>
                <a:spcPct val="120000"/>
              </a:lnSpc>
              <a:spcAft>
                <a:spcPct val="0"/>
              </a:spcAft>
              <a:buClr>
                <a:srgbClr val="444B2B"/>
              </a:buClr>
              <a:buFont typeface="Wingdings" panose="05000000000000000000" pitchFamily="2" charset="2"/>
              <a:buChar char="Ø"/>
              <a:defRPr/>
            </a:pPr>
            <a:r>
              <a:rPr lang="en-US" altLang="en-IL" sz="7200" b="1" dirty="0">
                <a:solidFill>
                  <a:srgbClr val="5C5436"/>
                </a:solidFill>
                <a:latin typeface="Verdana" panose="020B0604030504040204" pitchFamily="34" charset="0"/>
                <a:ea typeface="Verdana" panose="020B0604030504040204" pitchFamily="34" charset="0"/>
              </a:rPr>
              <a:t>2008</a:t>
            </a:r>
            <a:r>
              <a:rPr lang="en-US" altLang="en-IL" sz="7200" dirty="0">
                <a:solidFill>
                  <a:srgbClr val="5C5436"/>
                </a:solidFill>
                <a:latin typeface="Verdana" panose="020B0604030504040204" pitchFamily="34" charset="0"/>
                <a:ea typeface="Verdana" panose="020B0604030504040204" pitchFamily="34" charset="0"/>
              </a:rPr>
              <a:t> - </a:t>
            </a:r>
            <a:r>
              <a:rPr lang="en-IL" altLang="en-IL" sz="7200" dirty="0">
                <a:solidFill>
                  <a:srgbClr val="5C5436"/>
                </a:solidFill>
                <a:latin typeface="Verdana" panose="020B0604030504040204" pitchFamily="34" charset="0"/>
                <a:ea typeface="Verdana" panose="020B0604030504040204" pitchFamily="34" charset="0"/>
              </a:rPr>
              <a:t>Joined Elul as President &amp; CEO of New Technology SK Ltd.</a:t>
            </a:r>
            <a:r>
              <a:rPr lang="en-US" altLang="en-IL" sz="7200" dirty="0">
                <a:solidFill>
                  <a:srgbClr val="5C5436"/>
                </a:solidFill>
                <a:latin typeface="Verdana" panose="020B0604030504040204" pitchFamily="34" charset="0"/>
                <a:ea typeface="Verdana" panose="020B0604030504040204" pitchFamily="34" charset="0"/>
              </a:rPr>
              <a:t>,</a:t>
            </a:r>
            <a:r>
              <a:rPr lang="en-IL" altLang="en-IL" sz="7200" dirty="0">
                <a:solidFill>
                  <a:srgbClr val="5C5436"/>
                </a:solidFill>
                <a:latin typeface="Verdana" panose="020B0604030504040204" pitchFamily="34" charset="0"/>
                <a:ea typeface="Verdana" panose="020B0604030504040204" pitchFamily="34" charset="0"/>
              </a:rPr>
              <a:t> following the acquisition of the company by Elul </a:t>
            </a:r>
            <a:r>
              <a:rPr lang="en-IL" altLang="en-IL" sz="7200" dirty="0" err="1">
                <a:solidFill>
                  <a:srgbClr val="5C5436"/>
                </a:solidFill>
                <a:latin typeface="Verdana" panose="020B0604030504040204" pitchFamily="34" charset="0"/>
                <a:ea typeface="Verdana" panose="020B0604030504040204" pitchFamily="34" charset="0"/>
              </a:rPr>
              <a:t>Tamarynd</a:t>
            </a:r>
            <a:r>
              <a:rPr lang="en-IL" altLang="en-IL" sz="7200" dirty="0">
                <a:solidFill>
                  <a:srgbClr val="5C5436"/>
                </a:solidFill>
                <a:latin typeface="Verdana" panose="020B0604030504040204" pitchFamily="34" charset="0"/>
                <a:ea typeface="Verdana" panose="020B0604030504040204" pitchFamily="34" charset="0"/>
              </a:rPr>
              <a:t> Ltd</a:t>
            </a:r>
            <a:r>
              <a:rPr lang="en-US" altLang="en-IL" sz="7200" dirty="0">
                <a:solidFill>
                  <a:srgbClr val="5C5436"/>
                </a:solidFill>
                <a:latin typeface="Verdana" panose="020B0604030504040204" pitchFamily="34" charset="0"/>
                <a:ea typeface="Verdana" panose="020B0604030504040204" pitchFamily="34" charset="0"/>
              </a:rPr>
              <a:t>.</a:t>
            </a:r>
            <a:endParaRPr lang="en-IL" altLang="en-IL" sz="7200" dirty="0">
              <a:solidFill>
                <a:srgbClr val="5C5436"/>
              </a:solidFill>
              <a:latin typeface="Verdana" panose="020B0604030504040204" pitchFamily="34" charset="0"/>
              <a:ea typeface="Verdana" panose="020B0604030504040204" pitchFamily="34" charset="0"/>
            </a:endParaRPr>
          </a:p>
          <a:p>
            <a:pPr defTabSz="718376" fontAlgn="base">
              <a:lnSpc>
                <a:spcPct val="120000"/>
              </a:lnSpc>
              <a:spcAft>
                <a:spcPct val="0"/>
              </a:spcAft>
              <a:buClr>
                <a:srgbClr val="444B2B"/>
              </a:buClr>
              <a:buFont typeface="Wingdings" panose="05000000000000000000" pitchFamily="2" charset="2"/>
              <a:buChar char="Ø"/>
              <a:defRPr/>
            </a:pPr>
            <a:r>
              <a:rPr lang="en-IL" altLang="en-IL" sz="7200" b="1" dirty="0">
                <a:solidFill>
                  <a:srgbClr val="5C5436"/>
                </a:solidFill>
                <a:latin typeface="Verdana" panose="020B0604030504040204" pitchFamily="34" charset="0"/>
                <a:ea typeface="Verdana" panose="020B0604030504040204" pitchFamily="34" charset="0"/>
              </a:rPr>
              <a:t>2003</a:t>
            </a:r>
            <a:r>
              <a:rPr lang="en-US" altLang="en-IL" sz="7200" dirty="0">
                <a:solidFill>
                  <a:srgbClr val="5C5436"/>
                </a:solidFill>
                <a:latin typeface="Verdana" panose="020B0604030504040204" pitchFamily="34" charset="0"/>
                <a:ea typeface="Verdana" panose="020B0604030504040204" pitchFamily="34" charset="0"/>
              </a:rPr>
              <a:t> - </a:t>
            </a:r>
            <a:r>
              <a:rPr lang="en-IL" altLang="en-IL" sz="7200" dirty="0">
                <a:solidFill>
                  <a:srgbClr val="5C5436"/>
                </a:solidFill>
                <a:latin typeface="Verdana" panose="020B0604030504040204" pitchFamily="34" charset="0"/>
                <a:ea typeface="Verdana" panose="020B0604030504040204" pitchFamily="34" charset="0"/>
              </a:rPr>
              <a:t>Mr. Shaul co-founded New Technology SK Ltd. and held the position of its Managing Director</a:t>
            </a:r>
            <a:r>
              <a:rPr lang="en-US" altLang="en-IL" sz="7200" dirty="0">
                <a:solidFill>
                  <a:srgbClr val="5C5436"/>
                </a:solidFill>
                <a:latin typeface="Verdana" panose="020B0604030504040204" pitchFamily="34" charset="0"/>
                <a:ea typeface="Verdana" panose="020B0604030504040204" pitchFamily="34" charset="0"/>
              </a:rPr>
              <a:t>.</a:t>
            </a:r>
            <a:endParaRPr lang="en-IL" altLang="en-IL" sz="7200" dirty="0">
              <a:solidFill>
                <a:srgbClr val="5C5436"/>
              </a:solidFill>
              <a:latin typeface="Verdana" panose="020B0604030504040204" pitchFamily="34" charset="0"/>
              <a:ea typeface="Verdana" panose="020B0604030504040204" pitchFamily="34" charset="0"/>
            </a:endParaRPr>
          </a:p>
          <a:p>
            <a:pPr defTabSz="718376" fontAlgn="base">
              <a:lnSpc>
                <a:spcPct val="120000"/>
              </a:lnSpc>
              <a:spcAft>
                <a:spcPct val="0"/>
              </a:spcAft>
              <a:buClr>
                <a:srgbClr val="444B2B"/>
              </a:buClr>
              <a:buFont typeface="Wingdings" panose="05000000000000000000" pitchFamily="2" charset="2"/>
              <a:buChar char="Ø"/>
              <a:defRPr/>
            </a:pPr>
            <a:r>
              <a:rPr lang="en-IL" altLang="en-IL" sz="7200" b="1" dirty="0">
                <a:solidFill>
                  <a:srgbClr val="5C5436"/>
                </a:solidFill>
                <a:latin typeface="Verdana" panose="020B0604030504040204" pitchFamily="34" charset="0"/>
                <a:ea typeface="Verdana" panose="020B0604030504040204" pitchFamily="34" charset="0"/>
              </a:rPr>
              <a:t>1998</a:t>
            </a:r>
            <a:r>
              <a:rPr lang="en-US" altLang="en-IL" sz="7200" dirty="0">
                <a:solidFill>
                  <a:srgbClr val="5C5436"/>
                </a:solidFill>
                <a:latin typeface="Verdana" panose="020B0604030504040204" pitchFamily="34" charset="0"/>
                <a:ea typeface="Verdana" panose="020B0604030504040204" pitchFamily="34" charset="0"/>
              </a:rPr>
              <a:t> - </a:t>
            </a:r>
            <a:r>
              <a:rPr lang="en-IL" altLang="en-IL" sz="7200" dirty="0">
                <a:solidFill>
                  <a:srgbClr val="5C5436"/>
                </a:solidFill>
                <a:latin typeface="Verdana" panose="020B0604030504040204" pitchFamily="34" charset="0"/>
                <a:ea typeface="Verdana" panose="020B0604030504040204" pitchFamily="34" charset="0"/>
              </a:rPr>
              <a:t>established NS Consultant Services</a:t>
            </a:r>
            <a:r>
              <a:rPr lang="en-US" altLang="en-IL" sz="7200" dirty="0">
                <a:solidFill>
                  <a:srgbClr val="5C5436"/>
                </a:solidFill>
                <a:latin typeface="Verdana" panose="020B0604030504040204" pitchFamily="34" charset="0"/>
                <a:ea typeface="Verdana" panose="020B0604030504040204" pitchFamily="34" charset="0"/>
              </a:rPr>
              <a:t>.</a:t>
            </a:r>
            <a:endParaRPr lang="en-IL" altLang="en-IL" sz="7200" dirty="0">
              <a:solidFill>
                <a:srgbClr val="5C5436"/>
              </a:solidFill>
              <a:latin typeface="Verdana" panose="020B0604030504040204" pitchFamily="34" charset="0"/>
              <a:ea typeface="Verdana" panose="020B0604030504040204" pitchFamily="34" charset="0"/>
            </a:endParaRPr>
          </a:p>
          <a:p>
            <a:pPr defTabSz="718376" fontAlgn="base">
              <a:lnSpc>
                <a:spcPct val="120000"/>
              </a:lnSpc>
              <a:spcAft>
                <a:spcPct val="0"/>
              </a:spcAft>
              <a:buClr>
                <a:srgbClr val="444B2B"/>
              </a:buClr>
              <a:buFont typeface="Wingdings" panose="05000000000000000000" pitchFamily="2" charset="2"/>
              <a:buChar char="Ø"/>
              <a:defRPr/>
            </a:pPr>
            <a:r>
              <a:rPr lang="en-IL" altLang="en-IL" sz="7200" dirty="0">
                <a:solidFill>
                  <a:srgbClr val="5C5436"/>
                </a:solidFill>
                <a:latin typeface="Verdana" panose="020B0604030504040204" pitchFamily="34" charset="0"/>
                <a:ea typeface="Verdana" panose="020B0604030504040204" pitchFamily="34" charset="0"/>
              </a:rPr>
              <a:t>Previously held positions of Director of Sales, Sales Manager, Service Manager and Service Engineer for laser systems and scientific research equipment at </a:t>
            </a:r>
            <a:r>
              <a:rPr lang="en-IL" altLang="en-IL" sz="7200" dirty="0" err="1">
                <a:solidFill>
                  <a:srgbClr val="5C5436"/>
                </a:solidFill>
                <a:latin typeface="Verdana" panose="020B0604030504040204" pitchFamily="34" charset="0"/>
                <a:ea typeface="Verdana" panose="020B0604030504040204" pitchFamily="34" charset="0"/>
              </a:rPr>
              <a:t>Isramex</a:t>
            </a:r>
            <a:r>
              <a:rPr lang="en-IL" altLang="en-IL" sz="7200" dirty="0">
                <a:solidFill>
                  <a:srgbClr val="5C5436"/>
                </a:solidFill>
                <a:latin typeface="Verdana" panose="020B0604030504040204" pitchFamily="34" charset="0"/>
                <a:ea typeface="Verdana" panose="020B0604030504040204" pitchFamily="34" charset="0"/>
              </a:rPr>
              <a:t> Ltd</a:t>
            </a:r>
            <a:r>
              <a:rPr lang="en-US" altLang="en-IL" sz="7200" dirty="0">
                <a:solidFill>
                  <a:srgbClr val="5C5436"/>
                </a:solidFill>
                <a:latin typeface="Verdana" panose="020B0604030504040204" pitchFamily="34" charset="0"/>
                <a:ea typeface="Verdana" panose="020B0604030504040204" pitchFamily="34" charset="0"/>
              </a:rPr>
              <a:t>.</a:t>
            </a:r>
            <a:endParaRPr lang="en-IL" altLang="en-IL" sz="7200" dirty="0">
              <a:solidFill>
                <a:srgbClr val="5C5436"/>
              </a:solidFill>
              <a:latin typeface="Verdana" panose="020B0604030504040204" pitchFamily="34" charset="0"/>
              <a:ea typeface="Verdana" panose="020B0604030504040204" pitchFamily="34" charset="0"/>
            </a:endParaRPr>
          </a:p>
          <a:p>
            <a:pPr defTabSz="718376" fontAlgn="base">
              <a:lnSpc>
                <a:spcPct val="120000"/>
              </a:lnSpc>
              <a:spcAft>
                <a:spcPct val="0"/>
              </a:spcAft>
              <a:buClr>
                <a:srgbClr val="444B2B"/>
              </a:buClr>
              <a:buFont typeface="Wingdings" panose="05000000000000000000" pitchFamily="2" charset="2"/>
              <a:buChar char="Ø"/>
              <a:defRPr/>
            </a:pPr>
            <a:r>
              <a:rPr lang="en-US" altLang="en-IL" sz="7200" b="1" dirty="0">
                <a:solidFill>
                  <a:srgbClr val="5C5436"/>
                </a:solidFill>
                <a:latin typeface="Verdana" panose="020B0604030504040204" pitchFamily="34" charset="0"/>
                <a:ea typeface="Verdana" panose="020B0604030504040204" pitchFamily="34" charset="0"/>
              </a:rPr>
              <a:t>1962</a:t>
            </a:r>
            <a:r>
              <a:rPr lang="en-US" altLang="en-IL" sz="7200" dirty="0">
                <a:solidFill>
                  <a:srgbClr val="5C5436"/>
                </a:solidFill>
                <a:latin typeface="Verdana" panose="020B0604030504040204" pitchFamily="34" charset="0"/>
                <a:ea typeface="Verdana" panose="020B0604030504040204" pitchFamily="34" charset="0"/>
              </a:rPr>
              <a:t> - </a:t>
            </a:r>
            <a:r>
              <a:rPr lang="en-IL" altLang="en-IL" sz="7200" dirty="0">
                <a:solidFill>
                  <a:srgbClr val="5C5436"/>
                </a:solidFill>
                <a:latin typeface="Verdana" panose="020B0604030504040204" pitchFamily="34" charset="0"/>
                <a:ea typeface="Verdana" panose="020B0604030504040204" pitchFamily="34" charset="0"/>
              </a:rPr>
              <a:t>Born in Ramla, Israel, married to Orly, father to Zach (1989), Gal (1992) and Raz (1996)</a:t>
            </a:r>
          </a:p>
          <a:p>
            <a:endParaRPr lang="en-US" dirty="0"/>
          </a:p>
        </p:txBody>
      </p:sp>
      <p:pic>
        <p:nvPicPr>
          <p:cNvPr id="2050" name="Picture 2">
            <a:extLst>
              <a:ext uri="{FF2B5EF4-FFF2-40B4-BE49-F238E27FC236}">
                <a16:creationId xmlns:a16="http://schemas.microsoft.com/office/drawing/2014/main" id="{C0130FCF-2425-4316-9A05-E0E1AE32F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0128448" y="427145"/>
            <a:ext cx="1573478" cy="175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FC6A-C173-4AEC-8827-BC993368CD16}"/>
              </a:ext>
            </a:extLst>
          </p:cNvPr>
          <p:cNvSpPr>
            <a:spLocks noGrp="1"/>
          </p:cNvSpPr>
          <p:nvPr>
            <p:ph type="title"/>
          </p:nvPr>
        </p:nvSpPr>
        <p:spPr>
          <a:xfrm>
            <a:off x="3791744" y="532986"/>
            <a:ext cx="4608512" cy="746823"/>
          </a:xfrm>
        </p:spPr>
        <p:txBody>
          <a:bodyPr>
            <a:noAutofit/>
          </a:bodyPr>
          <a:lstStyle/>
          <a:p>
            <a:pPr algn="ct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Ayelet Inav-Ripstein </a:t>
            </a:r>
            <a:br>
              <a:rPr lang="en-US" altLang="en-IL" sz="2800" dirty="0">
                <a:solidFill>
                  <a:srgbClr val="5C5436"/>
                </a:solidFill>
                <a:latin typeface="Verdana" panose="020B0604030504040204" pitchFamily="34" charset="0"/>
                <a:ea typeface="Verdana" panose="020B0604030504040204" pitchFamily="34" charset="0"/>
                <a:cs typeface="Tahoma" panose="020B0604030504040204" pitchFamily="34" charset="0"/>
              </a:rPr>
            </a:b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VP Legal &amp; General Counsel</a:t>
            </a:r>
            <a:endParaRPr lang="en-US" sz="2000" dirty="0">
              <a:solidFill>
                <a:srgbClr val="5C5436"/>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13C808E8-95DA-4E99-800F-B33BAA8EEDAD}"/>
              </a:ext>
            </a:extLst>
          </p:cNvPr>
          <p:cNvSpPr>
            <a:spLocks noGrp="1"/>
          </p:cNvSpPr>
          <p:nvPr>
            <p:ph idx="1"/>
          </p:nvPr>
        </p:nvSpPr>
        <p:spPr>
          <a:xfrm>
            <a:off x="911424" y="2780928"/>
            <a:ext cx="11089232" cy="3816424"/>
          </a:xfrm>
        </p:spPr>
        <p:txBody>
          <a:bodyPr>
            <a:normAutofit/>
          </a:bodyPr>
          <a:lstStyle/>
          <a:p>
            <a:pPr lvl="0" defTabSz="718376" fontAlgn="base">
              <a:lnSpc>
                <a:spcPct val="13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2013 -</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Joined Elul</a:t>
            </a:r>
            <a:r>
              <a:rPr lang="en-US" altLang="en-IL" sz="1800" dirty="0">
                <a:solidFill>
                  <a:srgbClr val="5C5436"/>
                </a:solidFill>
                <a:latin typeface="Verdana" panose="020B0604030504040204" pitchFamily="34" charset="0"/>
                <a:ea typeface="Verdana" panose="020B0604030504040204" pitchFamily="34" charset="0"/>
              </a:rPr>
              <a:t> as VP Legal &amp; General Counsel;</a:t>
            </a:r>
            <a:r>
              <a:rPr lang="en-IL" altLang="en-IL" sz="1800" dirty="0">
                <a:solidFill>
                  <a:srgbClr val="5C5436"/>
                </a:solidFill>
                <a:latin typeface="Verdana" panose="020B0604030504040204" pitchFamily="34" charset="0"/>
                <a:ea typeface="Verdana" panose="020B0604030504040204" pitchFamily="34" charset="0"/>
              </a:rPr>
              <a:t> member of the Israeli Bar since 1993</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30000"/>
              </a:lnSpc>
              <a:spcAft>
                <a:spcPts val="60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1994-2013</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Associate and partner, Gornitzky &amp; Co. law firm</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00000"/>
              </a:lnSpc>
              <a:spcBef>
                <a:spcPts val="0"/>
              </a:spcBef>
              <a:spcAft>
                <a:spcPts val="600"/>
              </a:spcAft>
              <a:buClr>
                <a:srgbClr val="444B2B"/>
              </a:buClr>
              <a:buFont typeface="Wingdings" panose="05000000000000000000" pitchFamily="2" charset="2"/>
              <a:buChar char="Ø"/>
              <a:defRPr/>
            </a:pPr>
            <a:r>
              <a:rPr lang="en-US" altLang="en-IL" sz="1800" dirty="0">
                <a:solidFill>
                  <a:srgbClr val="5C5436"/>
                </a:solidFill>
                <a:latin typeface="Verdana" panose="020B0604030504040204" pitchFamily="34" charset="0"/>
                <a:ea typeface="Verdana" panose="020B0604030504040204" pitchFamily="34" charset="0"/>
              </a:rPr>
              <a:t>Over</a:t>
            </a:r>
            <a:r>
              <a:rPr lang="en-IL" altLang="en-IL" sz="1800" dirty="0">
                <a:solidFill>
                  <a:srgbClr val="5C5436"/>
                </a:solidFill>
                <a:latin typeface="Verdana" panose="020B0604030504040204" pitchFamily="34" charset="0"/>
                <a:ea typeface="Verdana" panose="020B0604030504040204" pitchFamily="34" charset="0"/>
              </a:rPr>
              <a:t> the years </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199</a:t>
            </a:r>
            <a:r>
              <a:rPr lang="en-US" altLang="en-IL" sz="1800" dirty="0">
                <a:solidFill>
                  <a:srgbClr val="5C5436"/>
                </a:solidFill>
                <a:latin typeface="Verdana" panose="020B0604030504040204" pitchFamily="34" charset="0"/>
                <a:ea typeface="Verdana" panose="020B0604030504040204" pitchFamily="34" charset="0"/>
              </a:rPr>
              <a:t>3-</a:t>
            </a:r>
            <a:r>
              <a:rPr lang="en-IL" altLang="en-IL" sz="1800" dirty="0">
                <a:solidFill>
                  <a:srgbClr val="5C5436"/>
                </a:solidFill>
                <a:latin typeface="Verdana" panose="020B0604030504040204" pitchFamily="34" charset="0"/>
                <a:ea typeface="Verdana" panose="020B0604030504040204" pitchFamily="34" charset="0"/>
              </a:rPr>
              <a:t>2013, pursued a distinguished career in law, </a:t>
            </a:r>
            <a:r>
              <a:rPr lang="en-US" altLang="en-IL" sz="1800" dirty="0">
                <a:solidFill>
                  <a:srgbClr val="5C5436"/>
                </a:solidFill>
                <a:latin typeface="Verdana" panose="020B0604030504040204" pitchFamily="34" charset="0"/>
                <a:ea typeface="Verdana" panose="020B0604030504040204" pitchFamily="34" charset="0"/>
              </a:rPr>
              <a:t>focusing on commercial, corporate, civil, infrastructure and real estate (1994-2013), Head of Legal department of Hotels.</a:t>
            </a:r>
            <a:endParaRPr lang="en-IL"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00000"/>
              </a:lnSpc>
              <a:spcBef>
                <a:spcPts val="600"/>
              </a:spcBef>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1993</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LLB from Tel Aviv University, Faculty of Law, </a:t>
            </a:r>
            <a:r>
              <a:rPr lang="en-US" altLang="en-IL" sz="1800" dirty="0">
                <a:solidFill>
                  <a:srgbClr val="5C5436"/>
                </a:solidFill>
                <a:latin typeface="Verdana" panose="020B0604030504040204" pitchFamily="34" charset="0"/>
                <a:ea typeface="Verdana" panose="020B0604030504040204" pitchFamily="34" charset="0"/>
              </a:rPr>
              <a:t>magma </a:t>
            </a:r>
            <a:r>
              <a:rPr lang="en-IL" altLang="en-IL" sz="1800" dirty="0">
                <a:solidFill>
                  <a:srgbClr val="5C5436"/>
                </a:solidFill>
                <a:latin typeface="Verdana" panose="020B0604030504040204" pitchFamily="34" charset="0"/>
                <a:ea typeface="Verdana" panose="020B0604030504040204" pitchFamily="34" charset="0"/>
              </a:rPr>
              <a:t>cum laude, </a:t>
            </a:r>
            <a:r>
              <a:rPr lang="en-US" altLang="en-IL" sz="1800" dirty="0">
                <a:solidFill>
                  <a:srgbClr val="5C5436"/>
                </a:solidFill>
                <a:latin typeface="Verdana" panose="020B0604030504040204" pitchFamily="34" charset="0"/>
                <a:ea typeface="Verdana" panose="020B0604030504040204" pitchFamily="34" charset="0"/>
              </a:rPr>
              <a:t>2015 </a:t>
            </a:r>
            <a:r>
              <a:rPr lang="en-IL" altLang="en-IL" sz="1800" dirty="0">
                <a:solidFill>
                  <a:srgbClr val="5C5436"/>
                </a:solidFill>
                <a:latin typeface="Verdana" panose="020B0604030504040204" pitchFamily="34" charset="0"/>
                <a:ea typeface="Verdana" panose="020B0604030504040204" pitchFamily="34" charset="0"/>
              </a:rPr>
              <a:t>MBA</a:t>
            </a:r>
            <a:r>
              <a:rPr lang="en-US" altLang="en-IL" sz="1800" dirty="0">
                <a:solidFill>
                  <a:srgbClr val="5C5436"/>
                </a:solidFill>
                <a:latin typeface="Verdana" panose="020B0604030504040204" pitchFamily="34" charset="0"/>
                <a:ea typeface="Verdana" panose="020B0604030504040204" pitchFamily="34" charset="0"/>
              </a:rPr>
              <a:t>, Marketing</a:t>
            </a:r>
            <a:r>
              <a:rPr lang="en-IL" altLang="en-IL" sz="1800" dirty="0">
                <a:solidFill>
                  <a:srgbClr val="5C5436"/>
                </a:solidFill>
                <a:latin typeface="Verdana" panose="020B0604030504040204" pitchFamily="34" charset="0"/>
                <a:ea typeface="Verdana" panose="020B0604030504040204" pitchFamily="34" charset="0"/>
              </a:rPr>
              <a:t> from Ono Academic College,</a:t>
            </a:r>
            <a:r>
              <a:rPr lang="en-US" altLang="en-IL" sz="1800" dirty="0">
                <a:solidFill>
                  <a:srgbClr val="5C5436"/>
                </a:solidFill>
                <a:latin typeface="Verdana" panose="020B0604030504040204" pitchFamily="34" charset="0"/>
                <a:ea typeface="Verdana" panose="020B0604030504040204" pitchFamily="34" charset="0"/>
              </a:rPr>
              <a:t> summa</a:t>
            </a:r>
            <a:r>
              <a:rPr lang="en-IL" altLang="en-IL" sz="1800" dirty="0">
                <a:solidFill>
                  <a:srgbClr val="5C5436"/>
                </a:solidFill>
                <a:latin typeface="Verdana" panose="020B0604030504040204" pitchFamily="34" charset="0"/>
                <a:ea typeface="Verdana" panose="020B0604030504040204" pitchFamily="34" charset="0"/>
              </a:rPr>
              <a:t> cum laude</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lvl="0" defTabSz="718376" fontAlgn="base">
              <a:lnSpc>
                <a:spcPct val="130000"/>
              </a:lnSpc>
              <a:spcAft>
                <a:spcPct val="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1968</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Born in Israel, married to David, mother to Roey, Shir and Dana</a:t>
            </a:r>
            <a:endParaRPr lang="en-US" sz="1800" dirty="0">
              <a:solidFill>
                <a:srgbClr val="5C5436"/>
              </a:solidFill>
              <a:latin typeface="Verdana" panose="020B0604030504040204" pitchFamily="34" charset="0"/>
              <a:ea typeface="Verdana" panose="020B0604030504040204" pitchFamily="34" charset="0"/>
            </a:endParaRPr>
          </a:p>
        </p:txBody>
      </p:sp>
      <p:sp>
        <p:nvSpPr>
          <p:cNvPr id="4" name="Rectangle 1">
            <a:extLst>
              <a:ext uri="{FF2B5EF4-FFF2-40B4-BE49-F238E27FC236}">
                <a16:creationId xmlns:a16="http://schemas.microsoft.com/office/drawing/2014/main" id="{EB816DDC-F2B8-4F38-84AA-87632A39E010}"/>
              </a:ext>
            </a:extLst>
          </p:cNvPr>
          <p:cNvSpPr>
            <a:spLocks noChangeArrowheads="1"/>
          </p:cNvSpPr>
          <p:nvPr/>
        </p:nvSpPr>
        <p:spPr bwMode="auto">
          <a:xfrm>
            <a:off x="0" y="-325398"/>
            <a:ext cx="865622" cy="1107996"/>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7200" b="0" i="0" u="none" strike="noStrike" cap="none" normalizeH="0" baseline="0" dirty="0">
                <a:ln>
                  <a:noFill/>
                </a:ln>
                <a:solidFill>
                  <a:srgbClr val="545454"/>
                </a:solidFill>
                <a:effectLst/>
                <a:latin typeface="Tahoma" panose="020B0604030504040204" pitchFamily="34" charset="0"/>
                <a:cs typeface="Tahoma" panose="020B0604030504040204" pitchFamily="34" charset="0"/>
              </a:rPr>
              <a:t>   </a:t>
            </a:r>
            <a:endParaRPr kumimoji="0" lang="en-IL" altLang="en-IL" sz="900" b="0" i="0" u="none" strike="noStrike" cap="none" normalizeH="0" baseline="0" dirty="0">
              <a:ln>
                <a:noFill/>
              </a:ln>
              <a:solidFill>
                <a:srgbClr val="545454"/>
              </a:solidFill>
              <a:effectLst/>
              <a:latin typeface="Tahoma" panose="020B0604030504040204" pitchFamily="34" charset="0"/>
              <a:cs typeface="Tahoma" panose="020B0604030504040204" pitchFamily="34" charset="0"/>
            </a:endParaRPr>
          </a:p>
        </p:txBody>
      </p:sp>
      <p:pic>
        <p:nvPicPr>
          <p:cNvPr id="3074" name="Picture 2">
            <a:extLst>
              <a:ext uri="{FF2B5EF4-FFF2-40B4-BE49-F238E27FC236}">
                <a16:creationId xmlns:a16="http://schemas.microsoft.com/office/drawing/2014/main" id="{DA5572AE-A500-474C-BC57-5AB9126263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200456" y="332656"/>
            <a:ext cx="1545443" cy="193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05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296F-1857-4A4E-BE40-119102A6A618}"/>
              </a:ext>
            </a:extLst>
          </p:cNvPr>
          <p:cNvSpPr>
            <a:spLocks noGrp="1"/>
          </p:cNvSpPr>
          <p:nvPr>
            <p:ph type="title"/>
          </p:nvPr>
        </p:nvSpPr>
        <p:spPr>
          <a:xfrm>
            <a:off x="3319140" y="356830"/>
            <a:ext cx="5297140" cy="1127954"/>
          </a:xfrm>
        </p:spPr>
        <p:txBody>
          <a:bodyPr>
            <a:normAutofit fontScale="90000"/>
          </a:bodyPr>
          <a:lstStyle/>
          <a:p>
            <a:pPr algn="ctr"/>
            <a:r>
              <a:rPr lang="en-IL" altLang="en-IL" sz="3100" b="1" dirty="0">
                <a:solidFill>
                  <a:srgbClr val="5C5436"/>
                </a:solidFill>
                <a:latin typeface="Verdana" panose="020B0604030504040204" pitchFamily="34" charset="0"/>
                <a:ea typeface="Verdana" panose="020B0604030504040204" pitchFamily="34" charset="0"/>
                <a:cs typeface="Tahoma" panose="020B0604030504040204" pitchFamily="34" charset="0"/>
              </a:rPr>
              <a:t>Kuti Mor</a:t>
            </a:r>
            <a:r>
              <a:rPr lang="en-IL" altLang="en-IL" sz="3600" dirty="0">
                <a:solidFill>
                  <a:srgbClr val="5C5436"/>
                </a:solidFill>
                <a:latin typeface="Baskerville Old Face" panose="02020602080505020303" pitchFamily="18" charset="0"/>
                <a:cs typeface="Tahoma" panose="020B0604030504040204" pitchFamily="34" charset="0"/>
              </a:rPr>
              <a:t> </a:t>
            </a:r>
            <a:br>
              <a:rPr lang="en-US" altLang="en-IL" sz="3600" dirty="0">
                <a:solidFill>
                  <a:srgbClr val="5C5436"/>
                </a:solidFill>
                <a:latin typeface="Baskerville Old Face" panose="02020602080505020303" pitchFamily="18" charset="0"/>
                <a:cs typeface="Tahoma" panose="020B0604030504040204" pitchFamily="34" charset="0"/>
              </a:rPr>
            </a:br>
            <a:r>
              <a:rPr lang="en-IL" altLang="en-IL" sz="2200" dirty="0">
                <a:solidFill>
                  <a:srgbClr val="5C5436"/>
                </a:solidFill>
                <a:latin typeface="Verdana" panose="020B0604030504040204" pitchFamily="34" charset="0"/>
                <a:ea typeface="Verdana" panose="020B0604030504040204" pitchFamily="34" charset="0"/>
                <a:cs typeface="Tahoma" panose="020B0604030504040204" pitchFamily="34" charset="0"/>
              </a:rPr>
              <a:t>Executive VP Business Development</a:t>
            </a:r>
            <a:br>
              <a:rPr lang="en-US" altLang="en-IL" sz="2200" dirty="0">
                <a:solidFill>
                  <a:srgbClr val="5C5436"/>
                </a:solidFill>
                <a:latin typeface="Verdana" panose="020B0604030504040204" pitchFamily="34" charset="0"/>
                <a:ea typeface="Verdana" panose="020B0604030504040204" pitchFamily="34" charset="0"/>
                <a:cs typeface="Tahoma" panose="020B0604030504040204" pitchFamily="34" charset="0"/>
              </a:rPr>
            </a:br>
            <a:r>
              <a:rPr lang="en-US" altLang="en-IL" sz="2200" dirty="0">
                <a:solidFill>
                  <a:srgbClr val="5C5436"/>
                </a:solidFill>
                <a:latin typeface="Verdana" panose="020B0604030504040204" pitchFamily="34" charset="0"/>
                <a:ea typeface="Verdana" panose="020B0604030504040204" pitchFamily="34" charset="0"/>
                <a:cs typeface="Tahoma" panose="020B0604030504040204" pitchFamily="34" charset="0"/>
              </a:rPr>
              <a:t>CEO AIMS Ltd.</a:t>
            </a:r>
            <a:endParaRPr lang="en-US" sz="2200" dirty="0">
              <a:solidFill>
                <a:srgbClr val="5C5436"/>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09A5B42D-9A7B-4243-A29B-76B1871B252F}"/>
              </a:ext>
            </a:extLst>
          </p:cNvPr>
          <p:cNvSpPr>
            <a:spLocks noGrp="1"/>
          </p:cNvSpPr>
          <p:nvPr>
            <p:ph idx="1"/>
          </p:nvPr>
        </p:nvSpPr>
        <p:spPr>
          <a:xfrm>
            <a:off x="767408" y="2136029"/>
            <a:ext cx="10301783" cy="4365103"/>
          </a:xfrm>
        </p:spPr>
        <p:txBody>
          <a:bodyPr>
            <a:noAutofit/>
          </a:bodyPr>
          <a:lstStyle/>
          <a:p>
            <a:pPr defTabSz="718376" fontAlgn="base">
              <a:lnSpc>
                <a:spcPct val="110000"/>
              </a:lnSpc>
              <a:spcBef>
                <a:spcPts val="600"/>
              </a:spcBef>
              <a:spcAft>
                <a:spcPts val="60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2011</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Joined Elul </a:t>
            </a:r>
            <a:r>
              <a:rPr lang="en-US" altLang="en-IL" sz="1800" dirty="0">
                <a:solidFill>
                  <a:srgbClr val="5C5436"/>
                </a:solidFill>
                <a:latin typeface="Verdana" panose="020B0604030504040204" pitchFamily="34" charset="0"/>
                <a:ea typeface="Verdana" panose="020B0604030504040204" pitchFamily="34" charset="0"/>
              </a:rPr>
              <a:t>as VP Business Development </a:t>
            </a:r>
            <a:r>
              <a:rPr lang="en-IL" altLang="en-IL" sz="1800" dirty="0">
                <a:solidFill>
                  <a:srgbClr val="5C5436"/>
                </a:solidFill>
                <a:latin typeface="Verdana" panose="020B0604030504040204" pitchFamily="34" charset="0"/>
                <a:ea typeface="Verdana" panose="020B0604030504040204" pitchFamily="34" charset="0"/>
              </a:rPr>
              <a:t>following a long</a:t>
            </a:r>
            <a:r>
              <a:rPr lang="en-US" altLang="en-IL" sz="1800" dirty="0">
                <a:solidFill>
                  <a:srgbClr val="5C5436"/>
                </a:solidFill>
                <a:latin typeface="Verdana" panose="020B0604030504040204" pitchFamily="34" charset="0"/>
                <a:ea typeface="Verdana" panose="020B0604030504040204" pitchFamily="34" charset="0"/>
              </a:rPr>
              <a:t> and</a:t>
            </a:r>
            <a:r>
              <a:rPr lang="en-IL" altLang="en-IL" sz="1800" dirty="0">
                <a:solidFill>
                  <a:srgbClr val="5C5436"/>
                </a:solidFill>
                <a:latin typeface="Verdana" panose="020B0604030504040204" pitchFamily="34" charset="0"/>
                <a:ea typeface="Verdana" panose="020B0604030504040204" pitchFamily="34" charset="0"/>
              </a:rPr>
              <a:t> distinguished career in the IDF and Ministry of </a:t>
            </a:r>
            <a:r>
              <a:rPr lang="en-IL" altLang="en-IL" sz="1800" dirty="0" err="1">
                <a:solidFill>
                  <a:srgbClr val="5C5436"/>
                </a:solidFill>
                <a:latin typeface="Verdana" panose="020B0604030504040204" pitchFamily="34" charset="0"/>
                <a:ea typeface="Verdana" panose="020B0604030504040204" pitchFamily="34" charset="0"/>
              </a:rPr>
              <a:t>Defense</a:t>
            </a:r>
            <a:r>
              <a:rPr lang="en-US" altLang="en-IL" sz="1800" dirty="0">
                <a:solidFill>
                  <a:srgbClr val="5C5436"/>
                </a:solidFill>
                <a:latin typeface="Verdana" panose="020B0604030504040204" pitchFamily="34" charset="0"/>
                <a:ea typeface="Verdana" panose="020B0604030504040204" pitchFamily="34" charset="0"/>
              </a:rPr>
              <a:t>.</a:t>
            </a:r>
          </a:p>
          <a:p>
            <a:pPr defTabSz="718376" fontAlgn="base">
              <a:lnSpc>
                <a:spcPct val="110000"/>
              </a:lnSpc>
              <a:spcBef>
                <a:spcPts val="600"/>
              </a:spcBef>
              <a:spcAft>
                <a:spcPts val="600"/>
              </a:spcAft>
              <a:buClr>
                <a:srgbClr val="444B2B"/>
              </a:buClr>
              <a:buFont typeface="Wingdings" panose="05000000000000000000" pitchFamily="2" charset="2"/>
              <a:buChar char="Ø"/>
              <a:defRPr/>
            </a:pPr>
            <a:r>
              <a:rPr lang="en-IL" altLang="en-IL" sz="1800" dirty="0">
                <a:solidFill>
                  <a:srgbClr val="5C5436"/>
                </a:solidFill>
                <a:latin typeface="Verdana" panose="020B0604030504040204" pitchFamily="34" charset="0"/>
                <a:ea typeface="Verdana" panose="020B0604030504040204" pitchFamily="34" charset="0"/>
              </a:rPr>
              <a:t>Former MOD Deputy Director General and Head of its Rehabilitation Div.; MOD Chief of Staff; Head</a:t>
            </a:r>
            <a:r>
              <a:rPr lang="en-US" altLang="en-IL" sz="1800" dirty="0">
                <a:solidFill>
                  <a:srgbClr val="5C5436"/>
                </a:solidFill>
                <a:latin typeface="Verdana" panose="020B0604030504040204" pitchFamily="34" charset="0"/>
                <a:ea typeface="Verdana" panose="020B0604030504040204" pitchFamily="34" charset="0"/>
              </a:rPr>
              <a:t> of </a:t>
            </a:r>
            <a:r>
              <a:rPr lang="en-IL" altLang="en-IL" sz="1800" dirty="0">
                <a:solidFill>
                  <a:srgbClr val="5C5436"/>
                </a:solidFill>
                <a:latin typeface="Verdana" panose="020B0604030504040204" pitchFamily="34" charset="0"/>
                <a:ea typeface="Verdana" panose="020B0604030504040204" pitchFamily="34" charset="0"/>
              </a:rPr>
              <a:t>MOD NY Purchasing Mission; MOD representative to the US Departments of Defense and State</a:t>
            </a:r>
            <a:r>
              <a:rPr lang="en-US" altLang="en-IL" sz="1800" dirty="0">
                <a:solidFill>
                  <a:srgbClr val="5C5436"/>
                </a:solidFill>
                <a:latin typeface="Verdana" panose="020B0604030504040204" pitchFamily="34" charset="0"/>
                <a:ea typeface="Verdana" panose="020B0604030504040204" pitchFamily="34" charset="0"/>
              </a:rPr>
              <a:t>. </a:t>
            </a:r>
          </a:p>
          <a:p>
            <a:pPr defTabSz="718376" fontAlgn="base">
              <a:lnSpc>
                <a:spcPct val="110000"/>
              </a:lnSpc>
              <a:spcBef>
                <a:spcPts val="600"/>
              </a:spcBef>
              <a:spcAft>
                <a:spcPts val="60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1992</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Retired from his active service in the IDF Intelligence Corp. at the rank of Brig. General; Deputy Director of IDF Military Intelligence; Military Secretary to Defense Ministers Rabin and Arens; Commander, IDF Liaison Unit to Foreign Forces</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defTabSz="718376" fontAlgn="base">
              <a:lnSpc>
                <a:spcPct val="110000"/>
              </a:lnSpc>
              <a:spcBef>
                <a:spcPts val="600"/>
              </a:spcBef>
              <a:spcAft>
                <a:spcPts val="600"/>
              </a:spcAft>
              <a:buClr>
                <a:srgbClr val="444B2B"/>
              </a:buClr>
              <a:buFont typeface="Wingdings" panose="05000000000000000000" pitchFamily="2" charset="2"/>
              <a:buChar char="Ø"/>
              <a:defRPr/>
            </a:pPr>
            <a:r>
              <a:rPr lang="en-IL" altLang="en-IL" sz="1800" b="1" dirty="0">
                <a:solidFill>
                  <a:srgbClr val="5C5436"/>
                </a:solidFill>
                <a:latin typeface="Verdana" panose="020B0604030504040204" pitchFamily="34" charset="0"/>
                <a:ea typeface="Verdana" panose="020B0604030504040204" pitchFamily="34" charset="0"/>
              </a:rPr>
              <a:t>1970</a:t>
            </a:r>
            <a:r>
              <a:rPr lang="en-US" altLang="en-IL" sz="1800" dirty="0">
                <a:solidFill>
                  <a:srgbClr val="5C5436"/>
                </a:solidFill>
                <a:latin typeface="Verdana" panose="020B0604030504040204" pitchFamily="34" charset="0"/>
                <a:ea typeface="Verdana" panose="020B0604030504040204" pitchFamily="34" charset="0"/>
              </a:rPr>
              <a:t> -</a:t>
            </a:r>
            <a:r>
              <a:rPr lang="en-IL" altLang="en-IL" sz="1800" dirty="0">
                <a:solidFill>
                  <a:srgbClr val="5C5436"/>
                </a:solidFill>
                <a:latin typeface="Verdana" panose="020B0604030504040204" pitchFamily="34" charset="0"/>
                <a:ea typeface="Verdana" panose="020B0604030504040204" pitchFamily="34" charset="0"/>
              </a:rPr>
              <a:t> B.A.</a:t>
            </a:r>
            <a:r>
              <a:rPr lang="en-US" altLang="en-IL" sz="1800" dirty="0">
                <a:solidFill>
                  <a:srgbClr val="5C5436"/>
                </a:solidFill>
                <a:latin typeface="Verdana" panose="020B0604030504040204" pitchFamily="34" charset="0"/>
                <a:ea typeface="Verdana" panose="020B0604030504040204" pitchFamily="34" charset="0"/>
              </a:rPr>
              <a:t> from</a:t>
            </a:r>
            <a:r>
              <a:rPr lang="en-IL" altLang="en-IL" sz="1800" dirty="0">
                <a:solidFill>
                  <a:srgbClr val="5C5436"/>
                </a:solidFill>
                <a:latin typeface="Verdana" panose="020B0604030504040204" pitchFamily="34" charset="0"/>
                <a:ea typeface="Verdana" panose="020B0604030504040204" pitchFamily="34" charset="0"/>
              </a:rPr>
              <a:t> Tel-Aviv University in Middle Eastern Studies; professional and academic courses in management and business law</a:t>
            </a:r>
            <a:r>
              <a:rPr lang="en-US" altLang="en-IL" sz="1800" dirty="0">
                <a:solidFill>
                  <a:srgbClr val="5C5436"/>
                </a:solidFill>
                <a:latin typeface="Verdana" panose="020B0604030504040204" pitchFamily="34" charset="0"/>
                <a:ea typeface="Verdana" panose="020B0604030504040204" pitchFamily="34" charset="0"/>
              </a:rPr>
              <a:t>.</a:t>
            </a:r>
            <a:endParaRPr lang="en-IL" altLang="en-IL" sz="1800" dirty="0">
              <a:solidFill>
                <a:srgbClr val="5C5436"/>
              </a:solidFill>
              <a:latin typeface="Verdana" panose="020B0604030504040204" pitchFamily="34" charset="0"/>
              <a:ea typeface="Verdana" panose="020B0604030504040204" pitchFamily="34" charset="0"/>
            </a:endParaRPr>
          </a:p>
          <a:p>
            <a:pPr defTabSz="718376" fontAlgn="base">
              <a:lnSpc>
                <a:spcPct val="110000"/>
              </a:lnSpc>
              <a:spcBef>
                <a:spcPts val="600"/>
              </a:spcBef>
              <a:spcAft>
                <a:spcPts val="600"/>
              </a:spcAft>
              <a:buClr>
                <a:srgbClr val="444B2B"/>
              </a:buClr>
              <a:buFont typeface="Wingdings" panose="05000000000000000000" pitchFamily="2" charset="2"/>
              <a:buChar char="Ø"/>
              <a:defRPr/>
            </a:pPr>
            <a:r>
              <a:rPr lang="en-US" altLang="en-IL" sz="1800" b="1" dirty="0">
                <a:solidFill>
                  <a:srgbClr val="5C5436"/>
                </a:solidFill>
                <a:latin typeface="Verdana" panose="020B0604030504040204" pitchFamily="34" charset="0"/>
                <a:ea typeface="Verdana" panose="020B0604030504040204" pitchFamily="34" charset="0"/>
              </a:rPr>
              <a:t>1946</a:t>
            </a:r>
            <a:r>
              <a:rPr lang="en-US" altLang="en-IL" sz="1800" dirty="0">
                <a:solidFill>
                  <a:srgbClr val="5C5436"/>
                </a:solidFill>
                <a:latin typeface="Verdana" panose="020B0604030504040204" pitchFamily="34" charset="0"/>
                <a:ea typeface="Verdana" panose="020B0604030504040204" pitchFamily="34" charset="0"/>
              </a:rPr>
              <a:t> - </a:t>
            </a:r>
            <a:r>
              <a:rPr lang="en-IL" altLang="en-IL" sz="1800" dirty="0">
                <a:solidFill>
                  <a:srgbClr val="5C5436"/>
                </a:solidFill>
                <a:latin typeface="Verdana" panose="020B0604030504040204" pitchFamily="34" charset="0"/>
                <a:ea typeface="Verdana" panose="020B0604030504040204" pitchFamily="34" charset="0"/>
              </a:rPr>
              <a:t>Born in Haifa, Israel, married to Hella with 3 children, Elad (1970), Ifat (1973) and Doron (1980)</a:t>
            </a:r>
            <a:endParaRPr lang="en-US" sz="1800" dirty="0">
              <a:solidFill>
                <a:srgbClr val="5C5436"/>
              </a:solidFill>
              <a:latin typeface="Verdana" panose="020B0604030504040204" pitchFamily="34" charset="0"/>
              <a:ea typeface="Verdana" panose="020B0604030504040204" pitchFamily="34" charset="0"/>
            </a:endParaRPr>
          </a:p>
        </p:txBody>
      </p:sp>
      <p:pic>
        <p:nvPicPr>
          <p:cNvPr id="4098" name="Picture 2">
            <a:extLst>
              <a:ext uri="{FF2B5EF4-FFF2-40B4-BE49-F238E27FC236}">
                <a16:creationId xmlns:a16="http://schemas.microsoft.com/office/drawing/2014/main" id="{E63F8522-0FAD-4127-A911-FBC2993119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0185034" y="356868"/>
            <a:ext cx="1548835" cy="170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51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88C374B-447B-460F-810E-8FC440307F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9984432" y="450344"/>
            <a:ext cx="1871084" cy="17657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609C83-C733-4E1A-B859-F1BB76A0A2EF}"/>
              </a:ext>
            </a:extLst>
          </p:cNvPr>
          <p:cNvSpPr txBox="1"/>
          <p:nvPr/>
        </p:nvSpPr>
        <p:spPr>
          <a:xfrm>
            <a:off x="336484" y="1556792"/>
            <a:ext cx="11809312" cy="5036122"/>
          </a:xfrm>
          <a:prstGeom prst="rect">
            <a:avLst/>
          </a:prstGeom>
          <a:noFill/>
          <a:ln>
            <a:noFill/>
          </a:ln>
        </p:spPr>
        <p:txBody>
          <a:bodyPr wrap="square" rtlCol="0" anchor="ctr" anchorCtr="1">
            <a:spAutoFit/>
          </a:bodyPr>
          <a:lstStyle/>
          <a:p>
            <a:pPr marL="228600" lvl="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2020-present </a:t>
            </a:r>
            <a:r>
              <a:rPr lang="en-US" dirty="0">
                <a:solidFill>
                  <a:srgbClr val="5C5436"/>
                </a:solidFill>
                <a:latin typeface="Verdana" panose="020B0604030504040204" pitchFamily="34" charset="0"/>
                <a:ea typeface="Verdana" panose="020B0604030504040204" pitchFamily="34" charset="0"/>
              </a:rPr>
              <a:t>– Chairman, CEO &amp; President</a:t>
            </a:r>
            <a:endParaRPr lang="en-US" b="1" dirty="0">
              <a:solidFill>
                <a:srgbClr val="5C5436"/>
              </a:solidFill>
              <a:latin typeface="Verdana" panose="020B0604030504040204" pitchFamily="34" charset="0"/>
              <a:ea typeface="Verdana" panose="020B0604030504040204" pitchFamily="34" charset="0"/>
            </a:endParaRPr>
          </a:p>
          <a:p>
            <a:pPr marL="228600" lvl="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2010-2020</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President of Elul </a:t>
            </a:r>
            <a:r>
              <a:rPr lang="en-IL" dirty="0" err="1">
                <a:solidFill>
                  <a:srgbClr val="5C5436"/>
                </a:solidFill>
                <a:latin typeface="Verdana" panose="020B0604030504040204" pitchFamily="34" charset="0"/>
                <a:ea typeface="Verdana" panose="020B0604030504040204" pitchFamily="34" charset="0"/>
              </a:rPr>
              <a:t>Tamarynd</a:t>
            </a:r>
            <a:r>
              <a:rPr lang="en-IL" dirty="0">
                <a:solidFill>
                  <a:srgbClr val="5C5436"/>
                </a:solidFill>
                <a:latin typeface="Verdana" panose="020B0604030504040204" pitchFamily="34" charset="0"/>
                <a:ea typeface="Verdana" panose="020B0604030504040204" pitchFamily="34" charset="0"/>
              </a:rPr>
              <a:t> Group</a:t>
            </a:r>
            <a:endParaRPr lang="en-US"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2007-2010</a:t>
            </a:r>
            <a:r>
              <a:rPr lang="en-US" dirty="0">
                <a:solidFill>
                  <a:srgbClr val="5C5436"/>
                </a:solidFill>
                <a:latin typeface="Verdana" panose="020B0604030504040204" pitchFamily="34" charset="0"/>
                <a:ea typeface="Verdana" panose="020B0604030504040204" pitchFamily="34" charset="0"/>
              </a:rPr>
              <a:t> - Chairman of the Board of Israel Military Industries Ltd. – IMI</a:t>
            </a:r>
            <a:endParaRPr lang="en-IL" dirty="0">
              <a:solidFill>
                <a:srgbClr val="5C5436"/>
              </a:solidFill>
              <a:latin typeface="Verdana" panose="020B0604030504040204" pitchFamily="34" charset="0"/>
              <a:ea typeface="Verdana" panose="020B0604030504040204" pitchFamily="34" charset="0"/>
            </a:endParaRPr>
          </a:p>
          <a:p>
            <a:pPr marL="22860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2003-2006</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President &amp; CEO of  </a:t>
            </a:r>
            <a:r>
              <a:rPr lang="en-IL" dirty="0" err="1">
                <a:solidFill>
                  <a:srgbClr val="5C5436"/>
                </a:solidFill>
                <a:latin typeface="Verdana" panose="020B0604030504040204" pitchFamily="34" charset="0"/>
                <a:ea typeface="Verdana" panose="020B0604030504040204" pitchFamily="34" charset="0"/>
              </a:rPr>
              <a:t>Lumenis</a:t>
            </a:r>
            <a:r>
              <a:rPr lang="en-IL" dirty="0">
                <a:solidFill>
                  <a:srgbClr val="5C5436"/>
                </a:solidFill>
                <a:latin typeface="Verdana" panose="020B0604030504040204" pitchFamily="34" charset="0"/>
                <a:ea typeface="Verdana" panose="020B0604030504040204" pitchFamily="34" charset="0"/>
              </a:rPr>
              <a:t>, a global manufacturer of laser, light and RF for medical and aesthetic instrumentation</a:t>
            </a:r>
            <a:r>
              <a:rPr lang="en-US" dirty="0">
                <a:solidFill>
                  <a:srgbClr val="5C5436"/>
                </a:solidFill>
                <a:latin typeface="Verdana" panose="020B0604030504040204" pitchFamily="34" charset="0"/>
                <a:ea typeface="Verdana" panose="020B0604030504040204" pitchFamily="34" charset="0"/>
              </a:rPr>
              <a:t>.</a:t>
            </a:r>
          </a:p>
          <a:p>
            <a:pPr marL="22860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1994-2003</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President &amp; CEO of </a:t>
            </a:r>
            <a:r>
              <a:rPr lang="en-IL" dirty="0" err="1">
                <a:solidFill>
                  <a:srgbClr val="5C5436"/>
                </a:solidFill>
                <a:latin typeface="Verdana" panose="020B0604030504040204" pitchFamily="34" charset="0"/>
                <a:ea typeface="Verdana" panose="020B0604030504040204" pitchFamily="34" charset="0"/>
              </a:rPr>
              <a:t>Elisra</a:t>
            </a:r>
            <a:r>
              <a:rPr lang="en-IL" dirty="0">
                <a:solidFill>
                  <a:srgbClr val="5C5436"/>
                </a:solidFill>
                <a:latin typeface="Verdana" panose="020B0604030504040204" pitchFamily="34" charset="0"/>
                <a:ea typeface="Verdana" panose="020B0604030504040204" pitchFamily="34" charset="0"/>
              </a:rPr>
              <a:t>, Israel’s electronic warfare manufacturer</a:t>
            </a:r>
            <a:r>
              <a:rPr lang="en-US" dirty="0">
                <a:solidFill>
                  <a:srgbClr val="5C5436"/>
                </a:solidFill>
                <a:latin typeface="Verdana" panose="020B0604030504040204" pitchFamily="34" charset="0"/>
                <a:ea typeface="Verdana" panose="020B0604030504040204" pitchFamily="34" charset="0"/>
              </a:rPr>
              <a:t>.</a:t>
            </a:r>
          </a:p>
          <a:p>
            <a:pPr marL="22860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US" b="1" dirty="0">
                <a:solidFill>
                  <a:srgbClr val="5C5436"/>
                </a:solidFill>
                <a:latin typeface="Verdana" panose="020B0604030504040204" pitchFamily="34" charset="0"/>
                <a:ea typeface="Verdana" panose="020B0604030504040204" pitchFamily="34" charset="0"/>
              </a:rPr>
              <a:t>1990-1994</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served as President of </a:t>
            </a:r>
            <a:r>
              <a:rPr lang="en-US" dirty="0">
                <a:solidFill>
                  <a:srgbClr val="5C5436"/>
                </a:solidFill>
                <a:latin typeface="Verdana" panose="020B0604030504040204" pitchFamily="34" charset="0"/>
                <a:ea typeface="Verdana" panose="020B0604030504040204" pitchFamily="34" charset="0"/>
              </a:rPr>
              <a:t>the </a:t>
            </a:r>
            <a:r>
              <a:rPr lang="en-IL" dirty="0" err="1">
                <a:solidFill>
                  <a:srgbClr val="5C5436"/>
                </a:solidFill>
                <a:latin typeface="Verdana" panose="020B0604030504040204" pitchFamily="34" charset="0"/>
                <a:ea typeface="Verdana" panose="020B0604030504040204" pitchFamily="34" charset="0"/>
              </a:rPr>
              <a:t>Bedek</a:t>
            </a:r>
            <a:r>
              <a:rPr lang="en-IL" dirty="0">
                <a:solidFill>
                  <a:srgbClr val="5C5436"/>
                </a:solidFill>
                <a:latin typeface="Verdana" panose="020B0604030504040204" pitchFamily="34" charset="0"/>
                <a:ea typeface="Verdana" panose="020B0604030504040204" pitchFamily="34" charset="0"/>
              </a:rPr>
              <a:t> division of  IAI – Israeli Aerospace Industries</a:t>
            </a:r>
            <a:r>
              <a:rPr lang="en-US" dirty="0">
                <a:solidFill>
                  <a:srgbClr val="5C5436"/>
                </a:solidFill>
                <a:latin typeface="Verdana" panose="020B0604030504040204" pitchFamily="34" charset="0"/>
                <a:ea typeface="Verdana" panose="020B0604030504040204" pitchFamily="34" charset="0"/>
              </a:rPr>
              <a:t>, dealing in upgrade and maintenance of military and commercial aircraft.</a:t>
            </a:r>
            <a:endParaRPr lang="en-IL" dirty="0">
              <a:solidFill>
                <a:srgbClr val="5C5436"/>
              </a:solidFill>
              <a:latin typeface="Verdana" panose="020B0604030504040204" pitchFamily="34" charset="0"/>
              <a:ea typeface="Verdana" panose="020B0604030504040204" pitchFamily="34" charset="0"/>
            </a:endParaRPr>
          </a:p>
          <a:p>
            <a:pPr marL="228600" lvl="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IL" b="1" dirty="0">
                <a:solidFill>
                  <a:srgbClr val="5C5436"/>
                </a:solidFill>
                <a:latin typeface="Verdana" panose="020B0604030504040204" pitchFamily="34" charset="0"/>
                <a:ea typeface="Verdana" panose="020B0604030504040204" pitchFamily="34" charset="0"/>
              </a:rPr>
              <a:t>1990</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Raz retired from the Israeli Air Force as the Head of Material Directorate at the rank of Brig. General</a:t>
            </a:r>
            <a:r>
              <a:rPr lang="en-US" dirty="0">
                <a:solidFill>
                  <a:srgbClr val="5C5436"/>
                </a:solidFill>
                <a:latin typeface="Verdana" panose="020B0604030504040204" pitchFamily="34" charset="0"/>
                <a:ea typeface="Verdana" panose="020B0604030504040204" pitchFamily="34" charset="0"/>
              </a:rPr>
              <a:t>.</a:t>
            </a:r>
          </a:p>
          <a:p>
            <a:pPr marL="228600" lvl="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IL" b="1" dirty="0">
                <a:solidFill>
                  <a:srgbClr val="5C5436"/>
                </a:solidFill>
                <a:latin typeface="Verdana" panose="020B0604030504040204" pitchFamily="34" charset="0"/>
                <a:ea typeface="Verdana" panose="020B0604030504040204" pitchFamily="34" charset="0"/>
              </a:rPr>
              <a:t>1982</a:t>
            </a:r>
            <a:r>
              <a:rPr lang="en-US" dirty="0">
                <a:solidFill>
                  <a:srgbClr val="5C5436"/>
                </a:solidFill>
                <a:latin typeface="Verdana" panose="020B0604030504040204" pitchFamily="34" charset="0"/>
                <a:ea typeface="Verdana" panose="020B0604030504040204" pitchFamily="34" charset="0"/>
              </a:rPr>
              <a:t> - </a:t>
            </a:r>
            <a:r>
              <a:rPr lang="en-IL" dirty="0">
                <a:solidFill>
                  <a:srgbClr val="5C5436"/>
                </a:solidFill>
                <a:latin typeface="Verdana" panose="020B0604030504040204" pitchFamily="34" charset="0"/>
                <a:ea typeface="Verdana" panose="020B0604030504040204" pitchFamily="34" charset="0"/>
              </a:rPr>
              <a:t> MSc. in Systems Engineering and Economics from Stanford University, US</a:t>
            </a:r>
            <a:r>
              <a:rPr lang="en-US" dirty="0">
                <a:solidFill>
                  <a:srgbClr val="5C5436"/>
                </a:solidFill>
                <a:latin typeface="Verdana" panose="020B0604030504040204" pitchFamily="34" charset="0"/>
                <a:ea typeface="Verdana" panose="020B0604030504040204" pitchFamily="34" charset="0"/>
              </a:rPr>
              <a:t>.</a:t>
            </a:r>
          </a:p>
          <a:p>
            <a:pPr marL="228600" lvl="0" indent="-228600" defTabSz="718376" fontAlgn="base">
              <a:lnSpc>
                <a:spcPct val="130000"/>
              </a:lnSpc>
              <a:spcBef>
                <a:spcPct val="30000"/>
              </a:spcBef>
              <a:spcAft>
                <a:spcPct val="0"/>
              </a:spcAft>
              <a:buClr>
                <a:srgbClr val="444B2B"/>
              </a:buClr>
              <a:buFont typeface="Wingdings" panose="05000000000000000000" pitchFamily="2" charset="2"/>
              <a:buChar char="Ø"/>
              <a:defRPr/>
            </a:pPr>
            <a:r>
              <a:rPr lang="en-IL" b="1" dirty="0">
                <a:solidFill>
                  <a:srgbClr val="5C5436"/>
                </a:solidFill>
                <a:latin typeface="Verdana" panose="020B0604030504040204" pitchFamily="34" charset="0"/>
                <a:ea typeface="Verdana" panose="020B0604030504040204" pitchFamily="34" charset="0"/>
              </a:rPr>
              <a:t>1967</a:t>
            </a:r>
            <a:r>
              <a:rPr lang="en-US" dirty="0">
                <a:solidFill>
                  <a:srgbClr val="5C5436"/>
                </a:solidFill>
                <a:latin typeface="Verdana" panose="020B0604030504040204" pitchFamily="34" charset="0"/>
                <a:ea typeface="Verdana" panose="020B0604030504040204" pitchFamily="34" charset="0"/>
              </a:rPr>
              <a:t> -</a:t>
            </a:r>
            <a:r>
              <a:rPr lang="en-IL" dirty="0">
                <a:solidFill>
                  <a:srgbClr val="5C5436"/>
                </a:solidFill>
                <a:latin typeface="Verdana" panose="020B0604030504040204" pitchFamily="34" charset="0"/>
                <a:ea typeface="Verdana" panose="020B0604030504040204" pitchFamily="34" charset="0"/>
              </a:rPr>
              <a:t> BSc. in Electronics Engineering from Technion, Haifa, Israel</a:t>
            </a:r>
            <a:endParaRPr lang="en-IL" altLang="en-IL" dirty="0">
              <a:solidFill>
                <a:srgbClr val="5C5436"/>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E0E9BD9D-E130-494C-8022-DADB4A8A236C}"/>
              </a:ext>
            </a:extLst>
          </p:cNvPr>
          <p:cNvSpPr txBox="1"/>
          <p:nvPr/>
        </p:nvSpPr>
        <p:spPr>
          <a:xfrm>
            <a:off x="2716123" y="210051"/>
            <a:ext cx="6759752" cy="1015663"/>
          </a:xfrm>
          <a:prstGeom prst="rect">
            <a:avLst/>
          </a:prstGeom>
          <a:noFill/>
          <a:ln>
            <a:noFill/>
          </a:ln>
        </p:spPr>
        <p:txBody>
          <a:bodyPr wrap="square" rtlCol="0" anchor="ctr" anchorCtr="1">
            <a:spAutoFit/>
          </a:bodyPr>
          <a:lstStyle/>
          <a:p>
            <a:pPr lvl="0" algn="ctr" eaLnBrk="0" fontAlgn="base" hangingPunct="0">
              <a:spcBef>
                <a:spcPct val="0"/>
              </a:spcBef>
              <a:spcAft>
                <a:spcPct val="0"/>
              </a:spcAft>
            </a:pPr>
            <a:r>
              <a:rPr lang="en-IL" altLang="en-IL" sz="2800" b="1" dirty="0">
                <a:solidFill>
                  <a:srgbClr val="5C5436"/>
                </a:solidFill>
                <a:latin typeface="Verdana" panose="020B0604030504040204" pitchFamily="34" charset="0"/>
                <a:ea typeface="Verdana" panose="020B0604030504040204" pitchFamily="34" charset="0"/>
                <a:cs typeface="Tahoma" panose="020B0604030504040204" pitchFamily="34" charset="0"/>
              </a:rPr>
              <a:t>Avner Raz</a:t>
            </a:r>
            <a:r>
              <a:rPr lang="en-IL" altLang="en-IL" sz="4000" dirty="0">
                <a:solidFill>
                  <a:srgbClr val="5C5436"/>
                </a:solidFill>
                <a:latin typeface="Baskerville Old Face" panose="02020602080505020303" pitchFamily="18" charset="0"/>
                <a:ea typeface="+mj-ea"/>
                <a:cs typeface="Tahoma" panose="020B0604030504040204" pitchFamily="34" charset="0"/>
              </a:rPr>
              <a:t> </a:t>
            </a:r>
            <a:endParaRPr lang="en-US" altLang="en-IL" sz="4000" dirty="0">
              <a:solidFill>
                <a:srgbClr val="5C5436"/>
              </a:solidFill>
              <a:latin typeface="Baskerville Old Face" panose="02020602080505020303" pitchFamily="18" charset="0"/>
              <a:ea typeface="+mj-ea"/>
              <a:cs typeface="Tahoma" panose="020B0604030504040204" pitchFamily="34" charset="0"/>
            </a:endParaRPr>
          </a:p>
          <a:p>
            <a:pPr algn="ctr" eaLnBrk="0" fontAlgn="base" hangingPunct="0">
              <a:spcBef>
                <a:spcPct val="0"/>
              </a:spcBef>
              <a:spcAft>
                <a:spcPct val="0"/>
              </a:spcAft>
            </a:pPr>
            <a:r>
              <a:rPr lang="en-US" sz="2000" dirty="0">
                <a:solidFill>
                  <a:srgbClr val="5C5436"/>
                </a:solidFill>
                <a:latin typeface="Verdana" panose="020B0604030504040204" pitchFamily="34" charset="0"/>
                <a:ea typeface="Verdana" panose="020B0604030504040204" pitchFamily="34" charset="0"/>
                <a:cs typeface="Tahoma" panose="020B0604030504040204" pitchFamily="34" charset="0"/>
              </a:rPr>
              <a:t>Chairman, CEO &amp; President Elul Technologies </a:t>
            </a:r>
            <a:r>
              <a:rPr lang="en-IL" altLang="en-IL" sz="2000" dirty="0">
                <a:solidFill>
                  <a:srgbClr val="5C5436"/>
                </a:solidFill>
                <a:latin typeface="Verdana" panose="020B0604030504040204" pitchFamily="34" charset="0"/>
                <a:ea typeface="Verdana" panose="020B0604030504040204" pitchFamily="34" charset="0"/>
                <a:cs typeface="Tahoma" panose="020B0604030504040204" pitchFamily="34" charset="0"/>
              </a:rPr>
              <a:t>Ltd.</a:t>
            </a:r>
          </a:p>
        </p:txBody>
      </p:sp>
    </p:spTree>
    <p:extLst>
      <p:ext uri="{BB962C8B-B14F-4D97-AF65-F5344CB8AC3E}">
        <p14:creationId xmlns:p14="http://schemas.microsoft.com/office/powerpoint/2010/main" val="2856798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A4078-746A-46D9-943D-C4079F399D3F}"/>
              </a:ext>
            </a:extLst>
          </p:cNvPr>
          <p:cNvSpPr txBox="1"/>
          <p:nvPr/>
        </p:nvSpPr>
        <p:spPr>
          <a:xfrm>
            <a:off x="172682" y="227128"/>
            <a:ext cx="7651510" cy="584775"/>
          </a:xfrm>
          <a:prstGeom prst="rect">
            <a:avLst/>
          </a:prstGeom>
          <a:noFill/>
          <a:ln>
            <a:noFill/>
          </a:ln>
        </p:spPr>
        <p:txBody>
          <a:bodyPr wrap="square" rtlCol="0" anchor="ctr" anchorCtr="1">
            <a:spAutoFit/>
          </a:bodyPr>
          <a:lstStyle/>
          <a:p>
            <a:pPr>
              <a:spcBef>
                <a:spcPct val="0"/>
              </a:spcBef>
            </a:pPr>
            <a:r>
              <a:rPr lang="en-US" sz="3200" b="1" spc="75" dirty="0">
                <a:solidFill>
                  <a:srgbClr val="5C5436"/>
                </a:solidFill>
                <a:latin typeface="Verdana" panose="020B0604030504040204" pitchFamily="34" charset="0"/>
                <a:ea typeface="Verdana" panose="020B0604030504040204" pitchFamily="34" charset="0"/>
                <a:cs typeface="+mj-cs"/>
              </a:rPr>
              <a:t>Elul Technologies Management</a:t>
            </a:r>
            <a:endParaRPr lang="en-IL" sz="3200" b="1" spc="75" dirty="0">
              <a:solidFill>
                <a:srgbClr val="5C5436"/>
              </a:solidFill>
              <a:latin typeface="Verdana" panose="020B0604030504040204" pitchFamily="34" charset="0"/>
              <a:ea typeface="Verdana" panose="020B0604030504040204" pitchFamily="34" charset="0"/>
              <a:cs typeface="+mj-cs"/>
            </a:endParaRPr>
          </a:p>
        </p:txBody>
      </p:sp>
      <p:sp>
        <p:nvSpPr>
          <p:cNvPr id="8" name="Rectangle 7">
            <a:extLst>
              <a:ext uri="{FF2B5EF4-FFF2-40B4-BE49-F238E27FC236}">
                <a16:creationId xmlns:a16="http://schemas.microsoft.com/office/drawing/2014/main" id="{FF0D1CD9-9E85-486E-8DC8-C4B0A189DE5F}"/>
              </a:ext>
            </a:extLst>
          </p:cNvPr>
          <p:cNvSpPr/>
          <p:nvPr/>
        </p:nvSpPr>
        <p:spPr>
          <a:xfrm>
            <a:off x="9600098" y="4280927"/>
            <a:ext cx="1997784" cy="461665"/>
          </a:xfrm>
          <a:prstGeom prst="rect">
            <a:avLst/>
          </a:prstGeom>
        </p:spPr>
        <p:txBody>
          <a:bodyPr wrap="square">
            <a:spAutoFit/>
          </a:bodyPr>
          <a:lstStyle/>
          <a:p>
            <a:pPr algn="ctr"/>
            <a:r>
              <a:rPr lang="en-US" sz="1200" b="1" dirty="0">
                <a:solidFill>
                  <a:srgbClr val="5C5436"/>
                </a:solidFill>
                <a:latin typeface="Verdana" panose="020B0604030504040204" pitchFamily="34" charset="0"/>
                <a:ea typeface="Verdana" panose="020B0604030504040204" pitchFamily="34" charset="0"/>
              </a:rPr>
              <a:t>Gil Har Zion</a:t>
            </a:r>
          </a:p>
          <a:p>
            <a:pPr algn="ctr" eaLnBrk="0" hangingPunct="0"/>
            <a:r>
              <a:rPr lang="en-US" sz="1200" dirty="0">
                <a:solidFill>
                  <a:srgbClr val="5C5436"/>
                </a:solidFill>
                <a:latin typeface="Verdana" panose="020B0604030504040204" pitchFamily="34" charset="0"/>
                <a:ea typeface="Verdana" panose="020B0604030504040204" pitchFamily="34" charset="0"/>
              </a:rPr>
              <a:t>VP Advanced Systems</a:t>
            </a:r>
          </a:p>
        </p:txBody>
      </p:sp>
      <p:sp>
        <p:nvSpPr>
          <p:cNvPr id="9" name="Rectangle 8">
            <a:extLst>
              <a:ext uri="{FF2B5EF4-FFF2-40B4-BE49-F238E27FC236}">
                <a16:creationId xmlns:a16="http://schemas.microsoft.com/office/drawing/2014/main" id="{F538F46E-79C8-436E-8303-FAA2668DC1E8}"/>
              </a:ext>
            </a:extLst>
          </p:cNvPr>
          <p:cNvSpPr/>
          <p:nvPr/>
        </p:nvSpPr>
        <p:spPr>
          <a:xfrm>
            <a:off x="4466112" y="4329718"/>
            <a:ext cx="2725803" cy="461665"/>
          </a:xfrm>
          <a:prstGeom prst="rect">
            <a:avLst/>
          </a:prstGeom>
        </p:spPr>
        <p:txBody>
          <a:bodyPr wrap="square">
            <a:spAutoFit/>
          </a:bodyPr>
          <a:lstStyle/>
          <a:p>
            <a:pPr lvl="0" algn="ctr"/>
            <a:r>
              <a:rPr lang="en-US" sz="1200" b="1" dirty="0">
                <a:solidFill>
                  <a:srgbClr val="5C5436"/>
                </a:solidFill>
                <a:latin typeface="Verdana" panose="020B0604030504040204" pitchFamily="34" charset="0"/>
                <a:ea typeface="Verdana" panose="020B0604030504040204" pitchFamily="34" charset="0"/>
              </a:rPr>
              <a:t>Amiad Segal</a:t>
            </a:r>
          </a:p>
          <a:p>
            <a:pPr lvl="0" algn="ctr" eaLnBrk="0" hangingPunct="0"/>
            <a:r>
              <a:rPr lang="en-US" sz="1200" dirty="0">
                <a:solidFill>
                  <a:srgbClr val="5C5436"/>
                </a:solidFill>
                <a:latin typeface="Verdana" panose="020B0604030504040204" pitchFamily="34" charset="0"/>
                <a:ea typeface="Verdana" panose="020B0604030504040204" pitchFamily="34" charset="0"/>
              </a:rPr>
              <a:t>VP Sub Systems &amp; Components</a:t>
            </a:r>
          </a:p>
        </p:txBody>
      </p:sp>
      <p:sp>
        <p:nvSpPr>
          <p:cNvPr id="13" name="Rectangle 12">
            <a:extLst>
              <a:ext uri="{FF2B5EF4-FFF2-40B4-BE49-F238E27FC236}">
                <a16:creationId xmlns:a16="http://schemas.microsoft.com/office/drawing/2014/main" id="{96280D4C-DE65-424B-AE5B-923F756A19E8}"/>
              </a:ext>
            </a:extLst>
          </p:cNvPr>
          <p:cNvSpPr/>
          <p:nvPr/>
        </p:nvSpPr>
        <p:spPr>
          <a:xfrm>
            <a:off x="1919431" y="6074211"/>
            <a:ext cx="2880320" cy="646331"/>
          </a:xfrm>
          <a:prstGeom prst="rect">
            <a:avLst/>
          </a:prstGeom>
        </p:spPr>
        <p:txBody>
          <a:bodyPr wrap="square">
            <a:spAutoFit/>
          </a:bodyPr>
          <a:lstStyle/>
          <a:p>
            <a:pPr algn="ctr"/>
            <a:r>
              <a:rPr lang="es-CO" sz="1200" b="1" dirty="0">
                <a:solidFill>
                  <a:srgbClr val="5C5436"/>
                </a:solidFill>
                <a:latin typeface="Verdana" panose="020B0604030504040204" pitchFamily="34" charset="0"/>
                <a:ea typeface="Verdana" panose="020B0604030504040204" pitchFamily="34" charset="0"/>
              </a:rPr>
              <a:t>Many Gerskovich</a:t>
            </a:r>
            <a:br>
              <a:rPr lang="es-CO" sz="1200" b="1" dirty="0">
                <a:solidFill>
                  <a:srgbClr val="5C5436"/>
                </a:solidFill>
                <a:latin typeface="Verdana" panose="020B0604030504040204" pitchFamily="34" charset="0"/>
                <a:ea typeface="Verdana" panose="020B0604030504040204" pitchFamily="34" charset="0"/>
              </a:rPr>
            </a:br>
            <a:r>
              <a:rPr lang="es-CO" sz="1200" dirty="0">
                <a:solidFill>
                  <a:srgbClr val="5C5436"/>
                </a:solidFill>
                <a:latin typeface="Verdana" panose="020B0604030504040204" pitchFamily="34" charset="0"/>
                <a:ea typeface="Verdana" panose="020B0604030504040204" pitchFamily="34" charset="0"/>
              </a:rPr>
              <a:t>VP </a:t>
            </a:r>
            <a:r>
              <a:rPr lang="en-US" sz="1200" dirty="0">
                <a:solidFill>
                  <a:srgbClr val="5C5436"/>
                </a:solidFill>
                <a:latin typeface="Verdana" panose="020B0604030504040204" pitchFamily="34" charset="0"/>
                <a:ea typeface="Verdana" panose="020B0604030504040204" pitchFamily="34" charset="0"/>
              </a:rPr>
              <a:t>Engines</a:t>
            </a:r>
            <a:r>
              <a:rPr lang="es-CO" sz="1200" dirty="0">
                <a:solidFill>
                  <a:srgbClr val="5C5436"/>
                </a:solidFill>
                <a:latin typeface="Verdana" panose="020B0604030504040204" pitchFamily="34" charset="0"/>
                <a:ea typeface="Verdana" panose="020B0604030504040204" pitchFamily="34" charset="0"/>
              </a:rPr>
              <a:t> &amp; </a:t>
            </a:r>
            <a:r>
              <a:rPr lang="en-US" sz="1200" dirty="0">
                <a:solidFill>
                  <a:srgbClr val="5C5436"/>
                </a:solidFill>
                <a:latin typeface="Verdana" panose="020B0604030504040204" pitchFamily="34" charset="0"/>
                <a:ea typeface="Verdana" panose="020B0604030504040204" pitchFamily="34" charset="0"/>
              </a:rPr>
              <a:t>Mechanical</a:t>
            </a:r>
            <a:r>
              <a:rPr lang="es-CO" sz="1200" dirty="0">
                <a:solidFill>
                  <a:srgbClr val="5C5436"/>
                </a:solidFill>
                <a:latin typeface="Verdana" panose="020B0604030504040204" pitchFamily="34" charset="0"/>
                <a:ea typeface="Verdana" panose="020B0604030504040204" pitchFamily="34" charset="0"/>
              </a:rPr>
              <a:t> </a:t>
            </a:r>
            <a:r>
              <a:rPr lang="en-US" sz="1200" dirty="0">
                <a:solidFill>
                  <a:srgbClr val="5C5436"/>
                </a:solidFill>
                <a:latin typeface="Verdana" panose="020B0604030504040204" pitchFamily="34" charset="0"/>
                <a:ea typeface="Verdana" panose="020B0604030504040204" pitchFamily="34" charset="0"/>
              </a:rPr>
              <a:t>Systems</a:t>
            </a:r>
            <a:br>
              <a:rPr lang="es-CO" sz="1200" b="1" dirty="0">
                <a:solidFill>
                  <a:srgbClr val="444B2B"/>
                </a:solidFill>
                <a:latin typeface="Verdana" panose="020B0604030504040204" pitchFamily="34" charset="0"/>
                <a:ea typeface="Verdana" panose="020B0604030504040204" pitchFamily="34" charset="0"/>
              </a:rPr>
            </a:br>
            <a:endParaRPr lang="he-IL" sz="1200" b="1" dirty="0">
              <a:solidFill>
                <a:srgbClr val="444B2B"/>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63C9E8A1-A960-490D-A87B-17604E6D7AA7}"/>
              </a:ext>
            </a:extLst>
          </p:cNvPr>
          <p:cNvSpPr/>
          <p:nvPr/>
        </p:nvSpPr>
        <p:spPr>
          <a:xfrm>
            <a:off x="7531792" y="6072174"/>
            <a:ext cx="1805911" cy="461665"/>
          </a:xfrm>
          <a:prstGeom prst="rect">
            <a:avLst/>
          </a:prstGeom>
        </p:spPr>
        <p:txBody>
          <a:bodyPr wrap="square">
            <a:spAutoFit/>
          </a:bodyPr>
          <a:lstStyle/>
          <a:p>
            <a:pPr lvl="0" algn="ctr"/>
            <a:r>
              <a:rPr lang="en-US" sz="1200" b="1" dirty="0" err="1">
                <a:solidFill>
                  <a:srgbClr val="5C5436"/>
                </a:solidFill>
                <a:latin typeface="Verdana" panose="020B0604030504040204" pitchFamily="34" charset="0"/>
                <a:ea typeface="Verdana" panose="020B0604030504040204" pitchFamily="34" charset="0"/>
              </a:rPr>
              <a:t>Zvika</a:t>
            </a:r>
            <a:r>
              <a:rPr lang="en-US" sz="1200" b="1" dirty="0">
                <a:solidFill>
                  <a:srgbClr val="5C5436"/>
                </a:solidFill>
                <a:latin typeface="Verdana" panose="020B0604030504040204" pitchFamily="34" charset="0"/>
                <a:ea typeface="Verdana" panose="020B0604030504040204" pitchFamily="34" charset="0"/>
              </a:rPr>
              <a:t> </a:t>
            </a:r>
            <a:r>
              <a:rPr lang="en-US" sz="1200" b="1" dirty="0" err="1">
                <a:solidFill>
                  <a:srgbClr val="5C5436"/>
                </a:solidFill>
                <a:latin typeface="Verdana" panose="020B0604030504040204" pitchFamily="34" charset="0"/>
                <a:ea typeface="Verdana" panose="020B0604030504040204" pitchFamily="34" charset="0"/>
              </a:rPr>
              <a:t>Tsoran</a:t>
            </a:r>
            <a:endParaRPr lang="en-US" sz="1200" b="1" dirty="0">
              <a:solidFill>
                <a:srgbClr val="5C5436"/>
              </a:solidFill>
              <a:latin typeface="Verdana" panose="020B0604030504040204" pitchFamily="34" charset="0"/>
              <a:ea typeface="Verdana" panose="020B0604030504040204" pitchFamily="34" charset="0"/>
            </a:endParaRPr>
          </a:p>
          <a:p>
            <a:pPr algn="ctr" eaLnBrk="0" hangingPunct="0"/>
            <a:r>
              <a:rPr lang="en-US" sz="1200" dirty="0">
                <a:solidFill>
                  <a:srgbClr val="5C5436"/>
                </a:solidFill>
                <a:latin typeface="Verdana" panose="020B0604030504040204" pitchFamily="34" charset="0"/>
                <a:ea typeface="Verdana" panose="020B0604030504040204" pitchFamily="34" charset="0"/>
              </a:rPr>
              <a:t>VP Land Systems</a:t>
            </a:r>
          </a:p>
        </p:txBody>
      </p:sp>
      <p:pic>
        <p:nvPicPr>
          <p:cNvPr id="16" name="Picture 15">
            <a:extLst>
              <a:ext uri="{FF2B5EF4-FFF2-40B4-BE49-F238E27FC236}">
                <a16:creationId xmlns:a16="http://schemas.microsoft.com/office/drawing/2014/main" id="{E27EB917-FFB0-4F9E-9C19-570660308B63}"/>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16480" y="147242"/>
            <a:ext cx="1625805" cy="1121518"/>
          </a:xfrm>
          <a:prstGeom prst="rect">
            <a:avLst/>
          </a:prstGeom>
          <a:ln>
            <a:noFill/>
          </a:ln>
          <a:effectLst>
            <a:softEdge rad="12700"/>
          </a:effectLst>
        </p:spPr>
      </p:pic>
      <p:sp>
        <p:nvSpPr>
          <p:cNvPr id="18" name="Rectangle 17">
            <a:extLst>
              <a:ext uri="{FF2B5EF4-FFF2-40B4-BE49-F238E27FC236}">
                <a16:creationId xmlns:a16="http://schemas.microsoft.com/office/drawing/2014/main" id="{CD65736E-BC38-4427-BC30-F54B7BA49856}"/>
              </a:ext>
            </a:extLst>
          </p:cNvPr>
          <p:cNvSpPr/>
          <p:nvPr/>
        </p:nvSpPr>
        <p:spPr>
          <a:xfrm>
            <a:off x="4634495" y="2326795"/>
            <a:ext cx="2389041" cy="461665"/>
          </a:xfrm>
          <a:prstGeom prst="rect">
            <a:avLst/>
          </a:prstGeom>
        </p:spPr>
        <p:txBody>
          <a:bodyPr wrap="square">
            <a:spAutoFit/>
          </a:bodyPr>
          <a:lstStyle/>
          <a:p>
            <a:pPr lvl="0" algn="ctr" defTabSz="914400" rtl="0"/>
            <a:r>
              <a:rPr lang="en-US" sz="1200" b="1" dirty="0">
                <a:solidFill>
                  <a:srgbClr val="5C5436"/>
                </a:solidFill>
                <a:latin typeface="Verdana" panose="020B0604030504040204" pitchFamily="34" charset="0"/>
                <a:ea typeface="Verdana" panose="020B0604030504040204" pitchFamily="34" charset="0"/>
              </a:rPr>
              <a:t>BG (Ret) Avner Raz</a:t>
            </a:r>
            <a:endParaRPr lang="en-US" sz="1200" dirty="0">
              <a:solidFill>
                <a:srgbClr val="5C5436"/>
              </a:solidFill>
              <a:latin typeface="Verdana" panose="020B0604030504040204" pitchFamily="34" charset="0"/>
              <a:ea typeface="Verdana" panose="020B0604030504040204" pitchFamily="34" charset="0"/>
            </a:endParaRPr>
          </a:p>
          <a:p>
            <a:pPr algn="ctr" eaLnBrk="0" hangingPunct="0"/>
            <a:r>
              <a:rPr lang="en-US" sz="1200" dirty="0">
                <a:solidFill>
                  <a:srgbClr val="5C5436"/>
                </a:solidFill>
                <a:latin typeface="Verdana" panose="020B0604030504040204" pitchFamily="34" charset="0"/>
                <a:ea typeface="Verdana" panose="020B0604030504040204" pitchFamily="34" charset="0"/>
              </a:rPr>
              <a:t>Chairman, CEO</a:t>
            </a:r>
            <a:r>
              <a:rPr lang="en-US" sz="1200" b="1" dirty="0">
                <a:solidFill>
                  <a:srgbClr val="5C5436"/>
                </a:solidFill>
                <a:latin typeface="Verdana" panose="020B0604030504040204" pitchFamily="34" charset="0"/>
                <a:ea typeface="Verdana" panose="020B0604030504040204" pitchFamily="34" charset="0"/>
              </a:rPr>
              <a:t> </a:t>
            </a:r>
            <a:r>
              <a:rPr lang="en-US" sz="1200" dirty="0">
                <a:solidFill>
                  <a:srgbClr val="5C5436"/>
                </a:solidFill>
                <a:latin typeface="Verdana" panose="020B0604030504040204" pitchFamily="34" charset="0"/>
                <a:ea typeface="Verdana" panose="020B0604030504040204" pitchFamily="34" charset="0"/>
              </a:rPr>
              <a:t>&amp; President</a:t>
            </a:r>
          </a:p>
        </p:txBody>
      </p:sp>
      <mc:AlternateContent xmlns:mc="http://schemas.openxmlformats.org/markup-compatibility/2006" xmlns:psez="http://schemas.microsoft.com/office/powerpoint/2016/sectionzoom">
        <mc:Choice Requires="psez">
          <p:graphicFrame>
            <p:nvGraphicFramePr>
              <p:cNvPr id="19" name="Section Zoom 18">
                <a:extLst>
                  <a:ext uri="{FF2B5EF4-FFF2-40B4-BE49-F238E27FC236}">
                    <a16:creationId xmlns:a16="http://schemas.microsoft.com/office/drawing/2014/main" id="{3D44E4E5-BA67-4FD2-A7A0-BA4BD188C940}"/>
                  </a:ext>
                </a:extLst>
              </p:cNvPr>
              <p:cNvGraphicFramePr>
                <a:graphicFrameLocks noChangeAspect="1"/>
              </p:cNvGraphicFramePr>
              <p:nvPr>
                <p:extLst>
                  <p:ext uri="{D42A27DB-BD31-4B8C-83A1-F6EECF244321}">
                    <p14:modId xmlns:p14="http://schemas.microsoft.com/office/powerpoint/2010/main" val="2623365565"/>
                  </p:ext>
                </p:extLst>
              </p:nvPr>
            </p:nvGraphicFramePr>
            <p:xfrm>
              <a:off x="5208769" y="831009"/>
              <a:ext cx="1183497" cy="1450360"/>
            </p:xfrm>
            <a:graphic>
              <a:graphicData uri="http://schemas.microsoft.com/office/powerpoint/2016/sectionzoom">
                <psez:sectionZm>
                  <psez:sectionZmObj sectionId="{2125010A-6177-48F7-8D1E-7A84C1FF5FA6}">
                    <psez:zmPr id="{EF434EF6-23F8-49E3-B3C3-A6D723E4156B}"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183497" cy="1450360"/>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166:spPr>
                    </psez:zmPr>
                  </psez:sectionZmObj>
                </psez:sectionZm>
              </a:graphicData>
            </a:graphic>
          </p:graphicFrame>
        </mc:Choice>
        <mc:Fallback xmlns="">
          <p:pic>
            <p:nvPicPr>
              <p:cNvPr id="19" name="Section Zoom 18">
                <a:hlinkClick r:id="rId4" action="ppaction://hlinksldjump"/>
                <a:extLst>
                  <a:ext uri="{FF2B5EF4-FFF2-40B4-BE49-F238E27FC236}">
                    <a16:creationId xmlns:a16="http://schemas.microsoft.com/office/drawing/2014/main" id="{3D44E4E5-BA67-4FD2-A7A0-BA4BD188C940}"/>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5208769" y="831009"/>
                <a:ext cx="1183497" cy="1450360"/>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Fallback>
      </mc:AlternateContent>
      <mc:AlternateContent xmlns:mc="http://schemas.openxmlformats.org/markup-compatibility/2006" xmlns:psez="http://schemas.microsoft.com/office/powerpoint/2016/sectionzoom">
        <mc:Choice Requires="psez">
          <p:graphicFrame>
            <p:nvGraphicFramePr>
              <p:cNvPr id="20" name="Section Zoom 19">
                <a:extLst>
                  <a:ext uri="{FF2B5EF4-FFF2-40B4-BE49-F238E27FC236}">
                    <a16:creationId xmlns:a16="http://schemas.microsoft.com/office/drawing/2014/main" id="{BB96DFD5-1C91-4CFC-9AF7-45DEC64EAAE8}"/>
                  </a:ext>
                </a:extLst>
              </p:cNvPr>
              <p:cNvGraphicFramePr>
                <a:graphicFrameLocks noChangeAspect="1"/>
              </p:cNvGraphicFramePr>
              <p:nvPr>
                <p:extLst>
                  <p:ext uri="{D42A27DB-BD31-4B8C-83A1-F6EECF244321}">
                    <p14:modId xmlns:p14="http://schemas.microsoft.com/office/powerpoint/2010/main" val="1629151560"/>
                  </p:ext>
                </p:extLst>
              </p:nvPr>
            </p:nvGraphicFramePr>
            <p:xfrm>
              <a:off x="5359308" y="2846419"/>
              <a:ext cx="939413" cy="1475110"/>
            </p:xfrm>
            <a:graphic>
              <a:graphicData uri="http://schemas.microsoft.com/office/powerpoint/2016/sectionzoom">
                <psez:sectionZm>
                  <psez:sectionZmObj sectionId="{E78008D8-D6DD-4D37-B6B1-7734E3A9CFC3}">
                    <psez:zmPr id="{064656A1-8239-462D-A9DD-0ABCC98C551C}"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939413" cy="1475110"/>
                        </a:xfrm>
                        <a:prstGeom prst="rect">
                          <a:avLst/>
                        </a:prstGeom>
                        <a:ln w="3175">
                          <a:solidFill>
                            <a:prstClr val="ltGray"/>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166:spPr>
                    </psez:zmPr>
                  </psez:sectionZmObj>
                </psez:sectionZm>
              </a:graphicData>
            </a:graphic>
          </p:graphicFrame>
        </mc:Choice>
        <mc:Fallback xmlns="">
          <p:pic>
            <p:nvPicPr>
              <p:cNvPr id="20" name="Section Zoom 19">
                <a:hlinkClick r:id="rId7" action="ppaction://hlinksldjump"/>
                <a:extLst>
                  <a:ext uri="{FF2B5EF4-FFF2-40B4-BE49-F238E27FC236}">
                    <a16:creationId xmlns:a16="http://schemas.microsoft.com/office/drawing/2014/main" id="{BB96DFD5-1C91-4CFC-9AF7-45DEC64EAAE8}"/>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5359308" y="2846419"/>
                <a:ext cx="939413" cy="1475110"/>
              </a:xfrm>
              <a:prstGeom prst="rect">
                <a:avLst/>
              </a:prstGeom>
              <a:ln w="3175">
                <a:solidFill>
                  <a:prstClr val="ltGray"/>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Fallback>
      </mc:AlternateContent>
      <mc:AlternateContent xmlns:mc="http://schemas.openxmlformats.org/markup-compatibility/2006" xmlns:psez="http://schemas.microsoft.com/office/powerpoint/2016/sectionzoom">
        <mc:Choice Requires="psez">
          <p:graphicFrame>
            <p:nvGraphicFramePr>
              <p:cNvPr id="22" name="Section Zoom 21">
                <a:extLst>
                  <a:ext uri="{FF2B5EF4-FFF2-40B4-BE49-F238E27FC236}">
                    <a16:creationId xmlns:a16="http://schemas.microsoft.com/office/drawing/2014/main" id="{BFCA539D-994E-4891-A203-2D2ECB9E32E1}"/>
                  </a:ext>
                </a:extLst>
              </p:cNvPr>
              <p:cNvGraphicFramePr>
                <a:graphicFrameLocks noChangeAspect="1"/>
              </p:cNvGraphicFramePr>
              <p:nvPr>
                <p:extLst>
                  <p:ext uri="{D42A27DB-BD31-4B8C-83A1-F6EECF244321}">
                    <p14:modId xmlns:p14="http://schemas.microsoft.com/office/powerpoint/2010/main" val="3953146509"/>
                  </p:ext>
                </p:extLst>
              </p:nvPr>
            </p:nvGraphicFramePr>
            <p:xfrm>
              <a:off x="10089264" y="2887020"/>
              <a:ext cx="1019452" cy="1393907"/>
            </p:xfrm>
            <a:graphic>
              <a:graphicData uri="http://schemas.microsoft.com/office/powerpoint/2016/sectionzoom">
                <psez:sectionZm>
                  <psez:sectionZmObj sectionId="{B7016F27-1B9A-413F-AA12-E97950664705}">
                    <psez:zmPr id="{5A2B12C9-BE7D-4183-B3B5-164C57B3F0A5}"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019452" cy="1393907"/>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166:spPr>
                    </psez:zmPr>
                  </psez:sectionZmObj>
                </psez:sectionZm>
              </a:graphicData>
            </a:graphic>
          </p:graphicFrame>
        </mc:Choice>
        <mc:Fallback xmlns="">
          <p:pic>
            <p:nvPicPr>
              <p:cNvPr id="22" name="Section Zoom 21">
                <a:hlinkClick r:id="rId10" action="ppaction://hlinksldjump"/>
                <a:extLst>
                  <a:ext uri="{FF2B5EF4-FFF2-40B4-BE49-F238E27FC236}">
                    <a16:creationId xmlns:a16="http://schemas.microsoft.com/office/drawing/2014/main" id="{BFCA539D-994E-4891-A203-2D2ECB9E32E1}"/>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10089264" y="2887020"/>
                <a:ext cx="1019452" cy="1393907"/>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Fallback>
      </mc:AlternateContent>
      <mc:AlternateContent xmlns:mc="http://schemas.openxmlformats.org/markup-compatibility/2006" xmlns:psez="http://schemas.microsoft.com/office/powerpoint/2016/sectionzoom">
        <mc:Choice Requires="psez">
          <p:graphicFrame>
            <p:nvGraphicFramePr>
              <p:cNvPr id="24" name="Section Zoom 23">
                <a:extLst>
                  <a:ext uri="{FF2B5EF4-FFF2-40B4-BE49-F238E27FC236}">
                    <a16:creationId xmlns:a16="http://schemas.microsoft.com/office/drawing/2014/main" id="{3480BEF2-D9B9-4036-A387-70F3A1557445}"/>
                  </a:ext>
                </a:extLst>
              </p:cNvPr>
              <p:cNvGraphicFramePr>
                <a:graphicFrameLocks noChangeAspect="1"/>
              </p:cNvGraphicFramePr>
              <p:nvPr>
                <p:extLst>
                  <p:ext uri="{D42A27DB-BD31-4B8C-83A1-F6EECF244321}">
                    <p14:modId xmlns:p14="http://schemas.microsoft.com/office/powerpoint/2010/main" val="2446056563"/>
                  </p:ext>
                </p:extLst>
              </p:nvPr>
            </p:nvGraphicFramePr>
            <p:xfrm>
              <a:off x="7883348" y="4684542"/>
              <a:ext cx="1102800" cy="1367104"/>
            </p:xfrm>
            <a:graphic>
              <a:graphicData uri="http://schemas.microsoft.com/office/powerpoint/2016/sectionzoom">
                <psez:sectionZm>
                  <psez:sectionZmObj sectionId="{595B526E-F1F4-431C-A73C-01160F2EE48E}">
                    <psez:zmPr id="{CD1EDC31-9266-4A4E-8482-FF31E3F90803}" imageType="cover" transitionDur="1000">
                      <p166:blipFill xmlns:p166="http://schemas.microsoft.com/office/powerpoint/2016/6/main">
                        <a:blip r:embed="rId12"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1102800" cy="1367104"/>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166:spPr>
                    </psez:zmPr>
                  </psez:sectionZmObj>
                </psez:sectionZm>
              </a:graphicData>
            </a:graphic>
          </p:graphicFrame>
        </mc:Choice>
        <mc:Fallback xmlns="">
          <p:pic>
            <p:nvPicPr>
              <p:cNvPr id="24" name="Section Zoom 23">
                <a:hlinkClick r:id="rId13" action="ppaction://hlinksldjump"/>
                <a:extLst>
                  <a:ext uri="{FF2B5EF4-FFF2-40B4-BE49-F238E27FC236}">
                    <a16:creationId xmlns:a16="http://schemas.microsoft.com/office/drawing/2014/main" id="{3480BEF2-D9B9-4036-A387-70F3A1557445}"/>
                  </a:ext>
                </a:extLst>
              </p:cNvPr>
              <p:cNvPicPr>
                <a:picLocks noGrp="1" noRot="1" noChangeAspect="1" noMove="1" noResize="1" noEditPoints="1" noAdjustHandles="1" noChangeArrowheads="1" noChangeShapeType="1"/>
              </p:cNvPicPr>
              <p:nvPr/>
            </p:nvPicPr>
            <p:blipFill>
              <a:blip r:embed="rId14" cstate="print">
                <a:extLst>
                  <a:ext uri="{28A0092B-C50C-407E-A947-70E740481C1C}">
                    <a14:useLocalDpi xmlns:a14="http://schemas.microsoft.com/office/drawing/2010/main" val="0"/>
                  </a:ext>
                </a:extLst>
              </a:blip>
              <a:stretch>
                <a:fillRect/>
              </a:stretch>
            </p:blipFill>
            <p:spPr>
              <a:xfrm>
                <a:off x="7883348" y="4684542"/>
                <a:ext cx="1102800" cy="1367104"/>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Fallback>
      </mc:AlternateContent>
      <mc:AlternateContent xmlns:mc="http://schemas.openxmlformats.org/markup-compatibility/2006" xmlns:psez="http://schemas.microsoft.com/office/powerpoint/2016/sectionzoom">
        <mc:Choice Requires="psez">
          <p:graphicFrame>
            <p:nvGraphicFramePr>
              <p:cNvPr id="26" name="Section Zoom 25">
                <a:extLst>
                  <a:ext uri="{FF2B5EF4-FFF2-40B4-BE49-F238E27FC236}">
                    <a16:creationId xmlns:a16="http://schemas.microsoft.com/office/drawing/2014/main" id="{EE9DFB7C-6C4D-4FFF-B0DD-1ECA856CF6E1}"/>
                  </a:ext>
                </a:extLst>
              </p:cNvPr>
              <p:cNvGraphicFramePr>
                <a:graphicFrameLocks noChangeAspect="1"/>
              </p:cNvGraphicFramePr>
              <p:nvPr>
                <p:extLst>
                  <p:ext uri="{D42A27DB-BD31-4B8C-83A1-F6EECF244321}">
                    <p14:modId xmlns:p14="http://schemas.microsoft.com/office/powerpoint/2010/main" val="1572094769"/>
                  </p:ext>
                </p:extLst>
              </p:nvPr>
            </p:nvGraphicFramePr>
            <p:xfrm>
              <a:off x="2897752" y="4686201"/>
              <a:ext cx="923678" cy="1369300"/>
            </p:xfrm>
            <a:graphic>
              <a:graphicData uri="http://schemas.microsoft.com/office/powerpoint/2016/sectionzoom">
                <psez:sectionZm>
                  <psez:sectionZmObj sectionId="{2558C0F3-8D52-4867-917A-BED1D5A31D1E}">
                    <psez:zmPr id="{26C29F9F-4967-4F5B-9ACB-03BF72891181}" imageType="cover" transitionDur="1000">
                      <p166:blipFill xmlns:p166="http://schemas.microsoft.com/office/powerpoint/2016/6/main">
                        <a:blip r:embed="rId15"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923678" cy="1369300"/>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166:spPr>
                    </psez:zmPr>
                  </psez:sectionZmObj>
                </psez:sectionZm>
              </a:graphicData>
            </a:graphic>
          </p:graphicFrame>
        </mc:Choice>
        <mc:Fallback xmlns="">
          <p:pic>
            <p:nvPicPr>
              <p:cNvPr id="26" name="Section Zoom 25">
                <a:hlinkClick r:id="rId16" action="ppaction://hlinksldjump"/>
                <a:extLst>
                  <a:ext uri="{FF2B5EF4-FFF2-40B4-BE49-F238E27FC236}">
                    <a16:creationId xmlns:a16="http://schemas.microsoft.com/office/drawing/2014/main" id="{EE9DFB7C-6C4D-4FFF-B0DD-1ECA856CF6E1}"/>
                  </a:ext>
                </a:extLst>
              </p:cNvPr>
              <p:cNvPicPr>
                <a:picLocks noGrp="1" noRot="1" noChangeAspect="1" noMove="1" noResize="1" noEditPoints="1" noAdjustHandles="1" noChangeArrowheads="1" noChangeShapeType="1"/>
              </p:cNvPicPr>
              <p:nvPr/>
            </p:nvPicPr>
            <p:blipFill>
              <a:blip r:embed="rId17" cstate="print">
                <a:extLst>
                  <a:ext uri="{28A0092B-C50C-407E-A947-70E740481C1C}">
                    <a14:useLocalDpi xmlns:a14="http://schemas.microsoft.com/office/drawing/2010/main" val="0"/>
                  </a:ext>
                </a:extLst>
              </a:blip>
              <a:stretch>
                <a:fillRect/>
              </a:stretch>
            </p:blipFill>
            <p:spPr>
              <a:xfrm>
                <a:off x="2897752" y="4686201"/>
                <a:ext cx="923678" cy="1369300"/>
              </a:xfrm>
              <a:prstGeom prst="rect">
                <a:avLst/>
              </a:prstGeom>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mc:Fallback>
      </mc:AlternateContent>
      <p:sp>
        <p:nvSpPr>
          <p:cNvPr id="21" name="Rectangle 20">
            <a:extLst>
              <a:ext uri="{FF2B5EF4-FFF2-40B4-BE49-F238E27FC236}">
                <a16:creationId xmlns:a16="http://schemas.microsoft.com/office/drawing/2014/main" id="{B3167F25-44DA-448D-B482-85EEDE74E7BC}"/>
              </a:ext>
            </a:extLst>
          </p:cNvPr>
          <p:cNvSpPr/>
          <p:nvPr/>
        </p:nvSpPr>
        <p:spPr>
          <a:xfrm>
            <a:off x="172682" y="4236909"/>
            <a:ext cx="2725803" cy="461665"/>
          </a:xfrm>
          <a:prstGeom prst="rect">
            <a:avLst/>
          </a:prstGeom>
        </p:spPr>
        <p:txBody>
          <a:bodyPr wrap="square">
            <a:spAutoFit/>
          </a:bodyPr>
          <a:lstStyle/>
          <a:p>
            <a:pPr lvl="0" algn="ctr" defTabSz="914400" rtl="0" eaLnBrk="0" hangingPunct="0">
              <a:buSzPct val="65000"/>
              <a:defRPr/>
            </a:pPr>
            <a:r>
              <a:rPr lang="en-US" sz="1200" b="1" dirty="0">
                <a:solidFill>
                  <a:srgbClr val="5C5436"/>
                </a:solidFill>
                <a:latin typeface="Verdana" panose="020B0604030504040204" pitchFamily="34" charset="0"/>
                <a:ea typeface="Verdana" panose="020B0604030504040204" pitchFamily="34" charset="0"/>
              </a:rPr>
              <a:t>BG (Ret) Kuti Mor</a:t>
            </a:r>
          </a:p>
          <a:p>
            <a:pPr lvl="0" algn="ctr" eaLnBrk="0" hangingPunct="0">
              <a:buSzPct val="65000"/>
            </a:pPr>
            <a:r>
              <a:rPr lang="en-IL" altLang="en-IL" sz="1200" dirty="0">
                <a:solidFill>
                  <a:srgbClr val="5C5436"/>
                </a:solidFill>
                <a:latin typeface="Verdana" panose="020B0604030504040204" pitchFamily="34" charset="0"/>
                <a:ea typeface="Verdana" panose="020B0604030504040204" pitchFamily="34" charset="0"/>
              </a:rPr>
              <a:t>VP Business Development</a:t>
            </a:r>
            <a:endParaRPr lang="he-IL" sz="1200" dirty="0">
              <a:solidFill>
                <a:srgbClr val="5C5436"/>
              </a:solidFill>
              <a:latin typeface="Verdana" panose="020B0604030504040204" pitchFamily="34" charset="0"/>
              <a:ea typeface="Verdana" panose="020B0604030504040204" pitchFamily="34" charset="0"/>
            </a:endParaRPr>
          </a:p>
        </p:txBody>
      </p:sp>
      <mc:AlternateContent xmlns:mc="http://schemas.openxmlformats.org/markup-compatibility/2006" xmlns:psez="http://schemas.microsoft.com/office/powerpoint/2016/sectionzoom">
        <mc:Choice Requires="psez">
          <p:graphicFrame>
            <p:nvGraphicFramePr>
              <p:cNvPr id="4" name="Section Zoom 3">
                <a:extLst>
                  <a:ext uri="{FF2B5EF4-FFF2-40B4-BE49-F238E27FC236}">
                    <a16:creationId xmlns:a16="http://schemas.microsoft.com/office/drawing/2014/main" id="{AB396C77-C3B6-4054-915B-9F10E6D78516}"/>
                  </a:ext>
                </a:extLst>
              </p:cNvPr>
              <p:cNvGraphicFramePr>
                <a:graphicFrameLocks noChangeAspect="1"/>
              </p:cNvGraphicFramePr>
              <p:nvPr>
                <p:extLst>
                  <p:ext uri="{D42A27DB-BD31-4B8C-83A1-F6EECF244321}">
                    <p14:modId xmlns:p14="http://schemas.microsoft.com/office/powerpoint/2010/main" val="3092390723"/>
                  </p:ext>
                </p:extLst>
              </p:nvPr>
            </p:nvGraphicFramePr>
            <p:xfrm>
              <a:off x="1083284" y="2879982"/>
              <a:ext cx="893782" cy="1356927"/>
            </p:xfrm>
            <a:graphic>
              <a:graphicData uri="http://schemas.microsoft.com/office/powerpoint/2016/sectionzoom">
                <psez:sectionZm>
                  <psez:sectionZmObj sectionId="{50E9DE76-C3BA-4723-9EE5-8D8C87C01ED1}">
                    <psez:zmPr id="{6AA7431A-6088-4310-992E-0BD28C427D78}" imageType="cover" transitionDur="1000">
                      <p166:blipFill xmlns:p166="http://schemas.microsoft.com/office/powerpoint/2016/6/main">
                        <a:blip r:embed="rId18"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893782" cy="1356927"/>
                        </a:xfrm>
                        <a:prstGeom prst="rect">
                          <a:avLst/>
                        </a:prstGeom>
                        <a:ln w="3175">
                          <a:solidFill>
                            <a:prstClr val="ltGray"/>
                          </a:solidFill>
                        </a:ln>
                        <a:scene3d>
                          <a:camera prst="orthographicFront"/>
                          <a:lightRig rig="threePt" dir="t"/>
                        </a:scene3d>
                        <a:sp3d>
                          <a:bevelT/>
                        </a:sp3d>
                      </p166:spPr>
                    </psez:zmPr>
                  </psez:sectionZmObj>
                </psez:sectionZm>
              </a:graphicData>
            </a:graphic>
          </p:graphicFrame>
        </mc:Choice>
        <mc:Fallback xmlns="">
          <p:pic>
            <p:nvPicPr>
              <p:cNvPr id="4" name="Section Zoom 3">
                <a:hlinkClick r:id="rId25" action="ppaction://hlinksldjump"/>
                <a:extLst>
                  <a:ext uri="{FF2B5EF4-FFF2-40B4-BE49-F238E27FC236}">
                    <a16:creationId xmlns:a16="http://schemas.microsoft.com/office/drawing/2014/main" id="{AB396C77-C3B6-4054-915B-9F10E6D78516}"/>
                  </a:ext>
                </a:extLst>
              </p:cNvPr>
              <p:cNvPicPr>
                <a:picLocks noGrp="1" noRot="1" noChangeAspect="1" noMove="1" noResize="1" noEditPoints="1" noAdjustHandles="1" noChangeArrowheads="1" noChangeShapeType="1"/>
              </p:cNvPicPr>
              <p:nvPr/>
            </p:nvPicPr>
            <p:blipFill>
              <a:blip r:embed="rId26" cstate="print">
                <a:extLst>
                  <a:ext uri="{28A0092B-C50C-407E-A947-70E740481C1C}">
                    <a14:useLocalDpi xmlns:a14="http://schemas.microsoft.com/office/drawing/2010/main" val="0"/>
                  </a:ext>
                </a:extLst>
              </a:blip>
              <a:stretch>
                <a:fillRect/>
              </a:stretch>
            </p:blipFill>
            <p:spPr>
              <a:xfrm>
                <a:off x="1083284" y="2879982"/>
                <a:ext cx="893782" cy="1356927"/>
              </a:xfrm>
              <a:prstGeom prst="rect">
                <a:avLst/>
              </a:prstGeom>
              <a:ln w="3175">
                <a:solidFill>
                  <a:prstClr val="ltGray"/>
                </a:solidFill>
              </a:ln>
              <a:scene3d>
                <a:camera prst="orthographicFront"/>
                <a:lightRig rig="threePt" dir="t"/>
              </a:scene3d>
              <a:sp3d>
                <a:bevelT/>
              </a:sp3d>
            </p:spPr>
          </p:pic>
        </mc:Fallback>
      </mc:AlternateContent>
    </p:spTree>
    <p:extLst>
      <p:ext uri="{BB962C8B-B14F-4D97-AF65-F5344CB8AC3E}">
        <p14:creationId xmlns:p14="http://schemas.microsoft.com/office/powerpoint/2010/main" val="371492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par>
                                <p:cTn id="8" presetID="26" presetClass="emph" presetSubtype="0" fill="hold" nodeType="withEffect">
                                  <p:stCondLst>
                                    <p:cond delay="25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par>
                                <p:cTn id="11" presetID="26" presetClass="emph" presetSubtype="0" fill="hold" nodeType="withEffect">
                                  <p:stCondLst>
                                    <p:cond delay="250"/>
                                  </p:stCondLst>
                                  <p:childTnLst>
                                    <p:animEffect transition="out" filter="fade">
                                      <p:cBhvr>
                                        <p:cTn id="12" dur="500" tmFilter="0, 0; .2, .5; .8, .5; 1, 0"/>
                                        <p:tgtEl>
                                          <p:spTgt spid="22"/>
                                        </p:tgtEl>
                                      </p:cBhvr>
                                    </p:animEffect>
                                    <p:animScale>
                                      <p:cBhvr>
                                        <p:cTn id="13" dur="250" autoRev="1" fill="hold"/>
                                        <p:tgtEl>
                                          <p:spTgt spid="22"/>
                                        </p:tgtEl>
                                      </p:cBhvr>
                                      <p:by x="105000" y="105000"/>
                                    </p:animScale>
                                  </p:childTnLst>
                                </p:cTn>
                              </p:par>
                              <p:par>
                                <p:cTn id="14" presetID="26" presetClass="emph" presetSubtype="0" fill="hold" nodeType="withEffect">
                                  <p:stCondLst>
                                    <p:cond delay="25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par>
                                <p:cTn id="17" presetID="26" presetClass="emph" presetSubtype="0" fill="hold" nodeType="withEffect">
                                  <p:stCondLst>
                                    <p:cond delay="250"/>
                                  </p:stCondLst>
                                  <p:childTnLst>
                                    <p:animEffect transition="out" filter="fade">
                                      <p:cBhvr>
                                        <p:cTn id="18" dur="500" tmFilter="0, 0; .2, .5; .8, .5; 1, 0"/>
                                        <p:tgtEl>
                                          <p:spTgt spid="26"/>
                                        </p:tgtEl>
                                      </p:cBhvr>
                                    </p:animEffect>
                                    <p:animScale>
                                      <p:cBhvr>
                                        <p:cTn id="19" dur="250" autoRev="1" fill="hold"/>
                                        <p:tgtEl>
                                          <p:spTgt spid="26"/>
                                        </p:tgtEl>
                                      </p:cBhvr>
                                      <p:by x="105000" y="105000"/>
                                    </p:animScale>
                                  </p:childTnLst>
                                </p:cTn>
                              </p:par>
                              <p:par>
                                <p:cTn id="20" presetID="26" presetClass="emph" presetSubtype="0" fill="hold" nodeType="withEffect">
                                  <p:stCondLst>
                                    <p:cond delay="25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Zohar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Zohar_Theme1" id="{64C2048F-386A-4AE0-B88C-3128E73FC5AC}" vid="{F224CD67-8E16-4AD2-AF52-51046B13B4AD}"/>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2264</Words>
  <Application>Microsoft Office PowerPoint</Application>
  <PresentationFormat>Widescreen</PresentationFormat>
  <Paragraphs>168</Paragraphs>
  <Slides>25</Slides>
  <Notes>0</Notes>
  <HiddenSlides>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Baskerville Old Face</vt:lpstr>
      <vt:lpstr>Calibri</vt:lpstr>
      <vt:lpstr>Cambria</vt:lpstr>
      <vt:lpstr>Corbel</vt:lpstr>
      <vt:lpstr>Tahoma</vt:lpstr>
      <vt:lpstr>Verdana</vt:lpstr>
      <vt:lpstr>Wingdings</vt:lpstr>
      <vt:lpstr>Zohar_Theme1</vt:lpstr>
      <vt:lpstr>PowerPoint Presentation</vt:lpstr>
      <vt:lpstr>Corporate Structure</vt:lpstr>
      <vt:lpstr>Group Management</vt:lpstr>
      <vt:lpstr>Shiran Lahav-Nidam  Group CFO</vt:lpstr>
      <vt:lpstr>Nissim Shaul  President &amp; CEO New Technology SK Ltd.</vt:lpstr>
      <vt:lpstr>Ayelet Inav-Ripstein  VP Legal &amp; General Counsel</vt:lpstr>
      <vt:lpstr>Kuti Mor  Executive VP Business Development CEO AIMS Ltd.</vt:lpstr>
      <vt:lpstr>PowerPoint Presentation</vt:lpstr>
      <vt:lpstr>PowerPoint Presentation</vt:lpstr>
      <vt:lpstr>PowerPoint Presentation</vt:lpstr>
      <vt:lpstr>Gil Har-Zion  VP Advanced Systems Elul Technologies Ltd.</vt:lpstr>
      <vt:lpstr>Zvika Tsoran VP, Land Systems Elul Technologies Ltd.</vt:lpstr>
      <vt:lpstr>Many Gerskovich  VP Engines &amp; Mechanical Systems Elul Technologies Ltd.</vt:lpstr>
      <vt:lpstr>Characteristics</vt:lpstr>
      <vt:lpstr>Professional associations</vt:lpstr>
      <vt:lpstr>Elul Technologies Values and Reality</vt:lpstr>
      <vt:lpstr>Range of Services</vt:lpstr>
      <vt:lpstr>Mode of Operation</vt:lpstr>
      <vt:lpstr>PowerPoint Presentation</vt:lpstr>
      <vt:lpstr>AIMS  (Industrial Collaboration)</vt:lpstr>
      <vt:lpstr>Taldor Engineering Services Division</vt:lpstr>
      <vt:lpstr>New Technology S.K.</vt:lpstr>
      <vt:lpstr>Elul Technologies – Major Principals</vt:lpstr>
      <vt:lpstr>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2020-07-21T12:49:05Z</dcterms:created>
  <dcterms:modified xsi:type="dcterms:W3CDTF">2023-12-11T09:36:23Z</dcterms:modified>
</cp:coreProperties>
</file>